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6858000" cx="12192000"/>
  <p:notesSz cx="6858000" cy="9144000"/>
  <p:embeddedFontLst>
    <p:embeddedFont>
      <p:font typeface="Poppins"/>
      <p:regular r:id="rId67"/>
      <p:bold r:id="rId68"/>
      <p:italic r:id="rId69"/>
      <p:boldItalic r:id="rId70"/>
    </p:embeddedFont>
    <p:embeddedFont>
      <p:font typeface="Poppins Medium"/>
      <p:regular r:id="rId71"/>
      <p:bold r:id="rId72"/>
      <p:italic r:id="rId73"/>
      <p:boldItalic r:id="rId74"/>
    </p:embeddedFont>
    <p:embeddedFont>
      <p:font typeface="Poppins SemiBold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9" roundtripDataSignature="AMtx7mhUJuaZTHwUk669X0UemojH887O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PoppinsMedium-italic.fntdata"/><Relationship Id="rId72" Type="http://schemas.openxmlformats.org/officeDocument/2006/relationships/font" Target="fonts/PoppinsMedium-bold.fntdata"/><Relationship Id="rId31" Type="http://schemas.openxmlformats.org/officeDocument/2006/relationships/slide" Target="slides/slide27.xml"/><Relationship Id="rId75" Type="http://schemas.openxmlformats.org/officeDocument/2006/relationships/font" Target="fonts/PoppinsSemiBold-regular.fntdata"/><Relationship Id="rId30" Type="http://schemas.openxmlformats.org/officeDocument/2006/relationships/slide" Target="slides/slide26.xml"/><Relationship Id="rId74" Type="http://schemas.openxmlformats.org/officeDocument/2006/relationships/font" Target="fonts/PoppinsMedium-boldItalic.fntdata"/><Relationship Id="rId33" Type="http://schemas.openxmlformats.org/officeDocument/2006/relationships/slide" Target="slides/slide29.xml"/><Relationship Id="rId77" Type="http://schemas.openxmlformats.org/officeDocument/2006/relationships/font" Target="fonts/PoppinsSemiBold-italic.fntdata"/><Relationship Id="rId32" Type="http://schemas.openxmlformats.org/officeDocument/2006/relationships/slide" Target="slides/slide28.xml"/><Relationship Id="rId76" Type="http://schemas.openxmlformats.org/officeDocument/2006/relationships/font" Target="fonts/PoppinsSemiBold-bold.fntdata"/><Relationship Id="rId35" Type="http://schemas.openxmlformats.org/officeDocument/2006/relationships/slide" Target="slides/slide31.xml"/><Relationship Id="rId79" Type="http://customschemas.google.com/relationships/presentationmetadata" Target="metadata"/><Relationship Id="rId34" Type="http://schemas.openxmlformats.org/officeDocument/2006/relationships/slide" Target="slides/slide30.xml"/><Relationship Id="rId78" Type="http://schemas.openxmlformats.org/officeDocument/2006/relationships/font" Target="fonts/PoppinsSemiBold-boldItalic.fntdata"/><Relationship Id="rId71" Type="http://schemas.openxmlformats.org/officeDocument/2006/relationships/font" Target="fonts/PoppinsMedium-regular.fntdata"/><Relationship Id="rId70" Type="http://schemas.openxmlformats.org/officeDocument/2006/relationships/font" Target="fonts/Poppi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Poppins-bold.fntdata"/><Relationship Id="rId23" Type="http://schemas.openxmlformats.org/officeDocument/2006/relationships/slide" Target="slides/slide19.xml"/><Relationship Id="rId67" Type="http://schemas.openxmlformats.org/officeDocument/2006/relationships/font" Target="fonts/Poppins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oppi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713e9497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713e9497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 generation happens whenever a page is modified.</a:t>
            </a:r>
            <a:endParaRPr/>
          </a:p>
        </p:txBody>
      </p:sp>
      <p:sp>
        <p:nvSpPr>
          <p:cNvPr id="212" name="Google Shape;212;g20713e94971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7849350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7849350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jeff dean</a:t>
            </a:r>
            <a:endParaRPr/>
          </a:p>
        </p:txBody>
      </p:sp>
      <p:sp>
        <p:nvSpPr>
          <p:cNvPr id="221" name="Google Shape;221;g207849350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78493508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78493508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might argue that We have SSDs and NVMe</a:t>
            </a:r>
            <a:endParaRPr/>
          </a:p>
        </p:txBody>
      </p:sp>
      <p:sp>
        <p:nvSpPr>
          <p:cNvPr id="229" name="Google Shape;229;g2078493508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713e94971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713e94971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Example, a monitoring tool creating a fresh connection for checking replication status</a:t>
            </a:r>
            <a:br>
              <a:rPr lang="en-US"/>
            </a:br>
            <a:r>
              <a:rPr lang="en-US"/>
              <a:t>Both Options need extraction + calculations</a:t>
            </a:r>
            <a:endParaRPr/>
          </a:p>
        </p:txBody>
      </p:sp>
      <p:sp>
        <p:nvSpPr>
          <p:cNvPr id="238" name="Google Shape;238;g20713e94971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713e94971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713e94971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need a tool which highlights the problem that connection management is messed up.</a:t>
            </a:r>
            <a:endParaRPr/>
          </a:p>
        </p:txBody>
      </p:sp>
      <p:sp>
        <p:nvSpPr>
          <p:cNvPr id="247" name="Google Shape;247;g20713e94971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713e9497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713e9497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Thats what we started at Percona, Fernando, Nickolay , Sergey</a:t>
            </a:r>
            <a:endParaRPr/>
          </a:p>
        </p:txBody>
      </p:sp>
      <p:sp>
        <p:nvSpPr>
          <p:cNvPr id="257" name="Google Shape;257;g20713e9497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e8f8627a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e8f8627a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0e8f8627a6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78493508c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78493508c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many autovacuum workers (there was a case of </a:t>
            </a:r>
            <a:r>
              <a:rPr lang="en-US"/>
              <a:t>autovacuum_max_workers=200 in CS0031464)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workers are running for several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are all holding on to old xmin 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 is increasing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078493508c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78493508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78493508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toast can have different age.</a:t>
            </a:r>
            <a:endParaRPr/>
          </a:p>
        </p:txBody>
      </p:sp>
      <p:sp>
        <p:nvSpPr>
          <p:cNvPr id="285" name="Google Shape;285;g2078493508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78493508c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78493508c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078493508c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7e1a615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07e1a615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Evidence detected by the </a:t>
            </a:r>
            <a:r>
              <a:rPr lang="en-US"/>
              <a:t>existence</a:t>
            </a:r>
            <a:r>
              <a:rPr lang="en-US"/>
              <a:t> of temporary schema</a:t>
            </a:r>
            <a:endParaRPr/>
          </a:p>
        </p:txBody>
      </p:sp>
      <p:sp>
        <p:nvSpPr>
          <p:cNvPr id="303" name="Google Shape;303;g207e1a615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7e1a6158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7e1a6158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07e1a6158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7e1a6158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7e1a6158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Systems with terabyte size unused indexes</a:t>
            </a:r>
            <a:endParaRPr/>
          </a:p>
        </p:txBody>
      </p:sp>
      <p:sp>
        <p:nvSpPr>
          <p:cNvPr id="324" name="Google Shape;324;g207e1a61586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7e1a6158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7e1a6158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the cost while delete purging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lifting the training wheels - how expert DBAs gained additional performance.</a:t>
            </a:r>
            <a:endParaRPr/>
          </a:p>
        </p:txBody>
      </p:sp>
      <p:sp>
        <p:nvSpPr>
          <p:cNvPr id="334" name="Google Shape;334;g207e1a61586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7fa7011f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7fa7011f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endParaRPr/>
          </a:p>
        </p:txBody>
      </p:sp>
      <p:sp>
        <p:nvSpPr>
          <p:cNvPr id="345" name="Google Shape;345;g207fa7011f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7fa7011f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7fa7011f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07fa7011f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883b7b2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0883b7b2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dirty pages. Hi DML/Transaction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explain the memory </a:t>
            </a:r>
            <a:r>
              <a:rPr lang="en-US"/>
              <a:t>pressure.  Investment in memory can save the system</a:t>
            </a:r>
            <a:endParaRPr/>
          </a:p>
        </p:txBody>
      </p:sp>
      <p:sp>
        <p:nvSpPr>
          <p:cNvPr id="366" name="Google Shape;366;g20883b7b27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883b7b27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883b7b27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queries need more data. and cache is not helping.</a:t>
            </a:r>
            <a:br>
              <a:rPr lang="en-US"/>
            </a:br>
            <a:r>
              <a:rPr lang="en-US"/>
              <a:t>Explain the concept of Active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0883b7b272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e712c71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0e712c71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0e712c71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8f8627a6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8f8627a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0e8f8627a6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e8f8627a6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0e8f8627a6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the chain of blocking</a:t>
            </a:r>
            <a:endParaRPr/>
          </a:p>
        </p:txBody>
      </p:sp>
      <p:sp>
        <p:nvSpPr>
          <p:cNvPr id="401" name="Google Shape;401;g20e8f8627a6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e712c711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0e712c711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Atleast 1 hour of WAL retention.</a:t>
            </a:r>
            <a:endParaRPr/>
          </a:p>
        </p:txBody>
      </p:sp>
      <p:sp>
        <p:nvSpPr>
          <p:cNvPr id="410" name="Google Shape;410;g20e712c711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e712c711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0e712c711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0e712c7119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e8f8627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e8f8627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0e8f8627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e712c711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0e712c711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0e712c711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0e8f8627a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0e8f8627a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0e8f8627a6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e8f8627a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e8f8627a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0e8f8627a6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e8f8627a6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e8f8627a6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0e8f8627a6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e8f8627a6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e8f8627a6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0e8f8627a6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0e8f8627a6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0e8f8627a6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0e8f8627a6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11e3dae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11e3dae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f11e3dae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e8f8627a6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0e8f8627a6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0e8f8627a6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0e8f8627a6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0e8f8627a6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0e8f8627a6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d3d6a46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dd3d6a46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dd3d6a46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0e8f8627a6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0e8f8627a6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0e8f8627a6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11e3daee1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11e3daee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f11e3daee1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713e9497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713e9497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0713e94971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713e9497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713e9497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0713e9497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713e9497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713e9497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PostgreSQL 14 allow users to specify a non-default huge page size which is available from Kernel 3.8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huge_page_size</a:t>
            </a:r>
            <a:endParaRPr/>
          </a:p>
        </p:txBody>
      </p:sp>
      <p:sp>
        <p:nvSpPr>
          <p:cNvPr id="181" name="Google Shape;181;g20713e94971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713e94971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713e94971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0713e94971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ona 2023 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/>
        </p:nvSpPr>
        <p:spPr>
          <a:xfrm>
            <a:off x="-88350" y="-76200"/>
            <a:ext cx="12406800" cy="70305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/>
          <p:nvPr>
            <p:ph type="ctrTitle"/>
          </p:nvPr>
        </p:nvSpPr>
        <p:spPr>
          <a:xfrm>
            <a:off x="1069850" y="2823400"/>
            <a:ext cx="7426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Poppins"/>
              <a:buChar char="●"/>
              <a:defRPr sz="5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1100015" y="455371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SemiBold"/>
              <a:buNone/>
              <a:defRPr sz="22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idx="1" type="body"/>
          </p:nvPr>
        </p:nvSpPr>
        <p:spPr>
          <a:xfrm>
            <a:off x="2384337" y="18776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" name="Google Shape;60;p34"/>
          <p:cNvSpPr txBox="1"/>
          <p:nvPr>
            <p:ph idx="2" type="body"/>
          </p:nvPr>
        </p:nvSpPr>
        <p:spPr>
          <a:xfrm>
            <a:off x="6334888" y="18776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" name="Google Shape;61;p34"/>
          <p:cNvSpPr txBox="1"/>
          <p:nvPr>
            <p:ph idx="3" type="subTitle"/>
          </p:nvPr>
        </p:nvSpPr>
        <p:spPr>
          <a:xfrm>
            <a:off x="1501925" y="957075"/>
            <a:ext cx="4355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4" type="subTitle"/>
          </p:nvPr>
        </p:nvSpPr>
        <p:spPr>
          <a:xfrm>
            <a:off x="6334950" y="957075"/>
            <a:ext cx="4153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with attribution">
  <p:cSld name="1_Title and Content with attribu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idx="1" type="body"/>
          </p:nvPr>
        </p:nvSpPr>
        <p:spPr>
          <a:xfrm>
            <a:off x="1417202" y="22007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None/>
              <a:defRPr sz="2000" u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7" name="Google Shape;67;p35"/>
          <p:cNvCxnSpPr/>
          <p:nvPr/>
        </p:nvCxnSpPr>
        <p:spPr>
          <a:xfrm>
            <a:off x="6086061" y="2200758"/>
            <a:ext cx="0" cy="3544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3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5"/>
          <p:cNvSpPr txBox="1"/>
          <p:nvPr>
            <p:ph idx="2" type="body"/>
          </p:nvPr>
        </p:nvSpPr>
        <p:spPr>
          <a:xfrm>
            <a:off x="6175852" y="2175525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None/>
              <a:defRPr sz="2000" u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6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/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37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4938" y="65359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37"/>
          <p:cNvSpPr txBox="1"/>
          <p:nvPr>
            <p:ph idx="2" type="subTitle"/>
          </p:nvPr>
        </p:nvSpPr>
        <p:spPr>
          <a:xfrm>
            <a:off x="1181100" y="267180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 cap="none">
                <a:solidFill>
                  <a:schemeClr val="accent3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1" showMasterSp="0">
  <p:cSld name="Closing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/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8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38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8" name="Google Shape;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4938" y="65359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8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 txBox="1"/>
          <p:nvPr>
            <p:ph idx="1" type="body"/>
          </p:nvPr>
        </p:nvSpPr>
        <p:spPr>
          <a:xfrm>
            <a:off x="3816152" y="2150275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u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 Bar">
  <p:cSld name="Title and Content with Side Ba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1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1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2" showMasterSp="0">
  <p:cSld name="1_Title Slide_2_2_2">
    <p:bg>
      <p:bgPr>
        <a:solidFill>
          <a:schemeClr val="accent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2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3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3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2">
  <p:cSld name="Section Head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1" showMasterSp="0">
  <p:cSld name="1_Title Slide_2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7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 showMasterSp="0">
  <p:cSld name="1_Title Slid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8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" showMasterSp="0">
  <p:cSld name="1_Title Slide_2_2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9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 1" showMasterSp="0">
  <p:cSld name="1_Title Slide_2_2_1_1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0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0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" showMasterSp="0">
  <p:cSld name="1_Title Slide_2_2_1">
    <p:bg>
      <p:bgPr>
        <a:solidFill>
          <a:schemeClr val="accen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 1 1" showMasterSp="0">
  <p:cSld name="1_Title Slide_2_2_1_1_1">
    <p:bg>
      <p:bgPr>
        <a:solidFill>
          <a:schemeClr val="accent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2383600" y="9191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33"/>
          <p:cNvSpPr txBox="1"/>
          <p:nvPr>
            <p:ph idx="2" type="body"/>
          </p:nvPr>
        </p:nvSpPr>
        <p:spPr>
          <a:xfrm>
            <a:off x="6333808" y="9191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3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b="0" i="0" sz="3400" u="none" cap="none" strike="noStrik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2865002" y="22007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b="0" i="0" sz="2000" u="none" cap="none" strike="noStrik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■"/>
              <a:defRPr b="0" i="0" sz="1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Char char="●"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Char char="○"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pgexperts/pgx_scripts/blob/master/indexes/unused_indexes.sqlNever" TargetMode="External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jobinau/pg_gather" TargetMode="External"/><Relationship Id="rId4" Type="http://schemas.openxmlformats.org/officeDocument/2006/relationships/hyperlink" Target="https://www.percona.com/software/database-tools/percona-monitoring-and-management" TargetMode="External"/><Relationship Id="rId5" Type="http://schemas.openxmlformats.org/officeDocument/2006/relationships/hyperlink" Target="https://www.percona.com/software/database-tools/percona-toolki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4939900" y="2688175"/>
            <a:ext cx="82893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900"/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Highly Effective Troubleshooting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Calibri"/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 Tuning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>
            <p:ph idx="1" type="subTitle"/>
          </p:nvPr>
        </p:nvSpPr>
        <p:spPr>
          <a:xfrm>
            <a:off x="5160450" y="4874950"/>
            <a:ext cx="54018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Jobin Augustine</a:t>
            </a:r>
            <a:br>
              <a:rPr lang="en-US"/>
            </a:br>
            <a:r>
              <a:rPr lang="en-US" sz="1000"/>
              <a:t>PostgreSQL Escalation Specialist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4116850" y="293750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PostgreSQL performance and stability</a:t>
            </a:r>
            <a:endParaRPr/>
          </a:p>
        </p:txBody>
      </p:sp>
      <p:pic>
        <p:nvPicPr>
          <p:cNvPr id="208" name="Google Shape;20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25" y="2738850"/>
            <a:ext cx="1307125" cy="1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713e94971_0_5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20713e94971_0_53"/>
          <p:cNvSpPr txBox="1"/>
          <p:nvPr>
            <p:ph type="title"/>
          </p:nvPr>
        </p:nvSpPr>
        <p:spPr>
          <a:xfrm>
            <a:off x="1091701" y="758950"/>
            <a:ext cx="49164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workload is </a:t>
            </a:r>
            <a:endParaRPr/>
          </a:p>
        </p:txBody>
      </p:sp>
      <p:sp>
        <p:nvSpPr>
          <p:cNvPr id="216" name="Google Shape;216;g20713e94971_0_53"/>
          <p:cNvSpPr txBox="1"/>
          <p:nvPr>
            <p:ph idx="1" type="body"/>
          </p:nvPr>
        </p:nvSpPr>
        <p:spPr>
          <a:xfrm>
            <a:off x="1712975" y="1880550"/>
            <a:ext cx="95376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WAL Generation - transactions (DMLs) 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Datafile reads - Active dataset is bigger than cache / buffer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Datafile writes - bgwriter, checkpointer, sessions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Autovacuum workload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Temporary files - Sort / Merge operations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Temporary tables.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AutoNum type="arabicPeriod"/>
            </a:pPr>
            <a:r>
              <a:rPr lang="en-US" sz="2200">
                <a:solidFill>
                  <a:srgbClr val="595959"/>
                </a:solidFill>
              </a:rPr>
              <a:t>PostgreSQL log</a:t>
            </a:r>
            <a:endParaRPr sz="22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0713e94971_0_53"/>
          <p:cNvSpPr txBox="1"/>
          <p:nvPr/>
        </p:nvSpPr>
        <p:spPr>
          <a:xfrm>
            <a:off x="6194925" y="862450"/>
            <a:ext cx="55491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generally I/O intensive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78493508c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g2078493508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800" y="328250"/>
            <a:ext cx="7256526" cy="53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078493508c_0_0"/>
          <p:cNvSpPr/>
          <p:nvPr/>
        </p:nvSpPr>
        <p:spPr>
          <a:xfrm>
            <a:off x="1022625" y="4637950"/>
            <a:ext cx="13062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78493508c_0_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g2078493508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25" y="579450"/>
            <a:ext cx="10747652" cy="48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078493508c_0_8"/>
          <p:cNvSpPr/>
          <p:nvPr/>
        </p:nvSpPr>
        <p:spPr>
          <a:xfrm>
            <a:off x="269000" y="4688200"/>
            <a:ext cx="13062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078493508c_0_8"/>
          <p:cNvSpPr/>
          <p:nvPr/>
        </p:nvSpPr>
        <p:spPr>
          <a:xfrm>
            <a:off x="269000" y="3961375"/>
            <a:ext cx="13062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713e94971_0_6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20713e94971_0_6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Connection management</a:t>
            </a:r>
            <a:endParaRPr/>
          </a:p>
        </p:txBody>
      </p:sp>
      <p:sp>
        <p:nvSpPr>
          <p:cNvPr id="242" name="Google Shape;242;g20713e94971_0_61"/>
          <p:cNvSpPr txBox="1"/>
          <p:nvPr>
            <p:ph idx="1" type="body"/>
          </p:nvPr>
        </p:nvSpPr>
        <p:spPr>
          <a:xfrm>
            <a:off x="2353250" y="1621750"/>
            <a:ext cx="6830400" cy="240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Handshakes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forking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&amp; Authorization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Allocations and settings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g20713e94971_0_61"/>
          <p:cNvSpPr txBox="1"/>
          <p:nvPr>
            <p:ph idx="1" type="body"/>
          </p:nvPr>
        </p:nvSpPr>
        <p:spPr>
          <a:xfrm>
            <a:off x="2078800" y="4161875"/>
            <a:ext cx="7677600" cy="240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 logs - log_connections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views (pg_stat_activity)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713e94971_0_6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20713e94971_0_6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Tooling</a:t>
            </a:r>
            <a:endParaRPr/>
          </a:p>
        </p:txBody>
      </p:sp>
      <p:pic>
        <p:nvPicPr>
          <p:cNvPr id="251" name="Google Shape;251;g20713e94971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50" y="2561178"/>
            <a:ext cx="10896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0713e94971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50" y="2561175"/>
            <a:ext cx="10896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0713e94971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269" y="2523075"/>
            <a:ext cx="79057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713e94971_0_8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20713e94971_0_82"/>
          <p:cNvSpPr txBox="1"/>
          <p:nvPr>
            <p:ph type="title"/>
          </p:nvPr>
        </p:nvSpPr>
        <p:spPr>
          <a:xfrm>
            <a:off x="1049552" y="412128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pg_gather</a:t>
            </a:r>
            <a:endParaRPr/>
          </a:p>
        </p:txBody>
      </p:sp>
      <p:pic>
        <p:nvPicPr>
          <p:cNvPr id="261" name="Google Shape;261;g20713e94971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0" y="1274925"/>
            <a:ext cx="9830849" cy="3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0713e94971_0_82"/>
          <p:cNvSpPr txBox="1"/>
          <p:nvPr/>
        </p:nvSpPr>
        <p:spPr>
          <a:xfrm>
            <a:off x="1032675" y="5525750"/>
            <a:ext cx="58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https://github.com/jobinau/pg_gather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e8f8627a6_0_1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g20e8f8627a6_0_1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Connection Management</a:t>
            </a:r>
            <a:endParaRPr/>
          </a:p>
        </p:txBody>
      </p:sp>
      <p:sp>
        <p:nvSpPr>
          <p:cNvPr id="270" name="Google Shape;270;g20e8f8627a6_0_17"/>
          <p:cNvSpPr txBox="1"/>
          <p:nvPr>
            <p:ph idx="1" type="body"/>
          </p:nvPr>
        </p:nvSpPr>
        <p:spPr>
          <a:xfrm>
            <a:off x="2275450" y="1880550"/>
            <a:ext cx="8003400" cy="269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Tune application layer pooler if any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Consider external pooler if required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Features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Reducing the re-connection overhead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Reduce the “idle” sessions.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Connection queueing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78493508c_0_1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2078493508c_0_19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Autovacuum</a:t>
            </a:r>
            <a:endParaRPr/>
          </a:p>
        </p:txBody>
      </p:sp>
      <p:pic>
        <p:nvPicPr>
          <p:cNvPr id="278" name="Google Shape;278;g2078493508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" y="2113278"/>
            <a:ext cx="11887198" cy="197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078493508c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75" y="4433991"/>
            <a:ext cx="77533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078493508c_0_19"/>
          <p:cNvSpPr txBox="1"/>
          <p:nvPr/>
        </p:nvSpPr>
        <p:spPr>
          <a:xfrm>
            <a:off x="672525" y="6092700"/>
            <a:ext cx="69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* 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Information form pg_stat_activity after analysis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1" name="Google Shape;281;g2078493508c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175" y="5148391"/>
            <a:ext cx="80581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78493508c_0_3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g2078493508c_0_3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Wraparound prevention autovacuum</a:t>
            </a:r>
            <a:endParaRPr/>
          </a:p>
        </p:txBody>
      </p:sp>
      <p:pic>
        <p:nvPicPr>
          <p:cNvPr id="289" name="Google Shape;289;g2078493508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25" y="1488375"/>
            <a:ext cx="7216075" cy="37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078493508c_0_30"/>
          <p:cNvSpPr txBox="1"/>
          <p:nvPr/>
        </p:nvSpPr>
        <p:spPr>
          <a:xfrm>
            <a:off x="1046025" y="5565775"/>
            <a:ext cx="89772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select n.nspname, c.relname,c.relpages::bigint blks,pg_size_pretty(pg_table_size(c.oid)) tot_tab_size,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pg_size_pretty(pg_relation_size(c.oid)) only_tab_size, pg_size_pretty(pg_total_relation_size(c.oid)) "tab+idx",  age(c.relfrozenxid) tab_age,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t.relname as toast,t.relpages::bigint t_blks,pg_size_pretty(pg_table_size(t.oid)) toast_size,  age(t.relfrozenxid) toast_age, GREATEST(age(c.relfrozenxid),age(t.relfrozenxid)) as greatest_age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  from pg_class c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  inner join pg_namespace n on c.relnamespace = n.oid and n.nspname not in ('pg_catalog','information_schema')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  left join pg_class t on c.reltoastrelid = t.oid and t.relkind = 't'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where c.relkind in ('r','m')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order by 12 DESC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idx="1" type="subTitle"/>
          </p:nvPr>
        </p:nvSpPr>
        <p:spPr>
          <a:xfrm>
            <a:off x="5713565" y="471466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etter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ith Percona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3">
            <a:alphaModFix/>
          </a:blip>
          <a:srcRect b="0" l="17149" r="0" t="0"/>
          <a:stretch/>
        </p:blipFill>
        <p:spPr>
          <a:xfrm>
            <a:off x="5784350" y="3874650"/>
            <a:ext cx="4869228" cy="7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4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78493508c_0_3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g2078493508c_0_39"/>
          <p:cNvSpPr txBox="1"/>
          <p:nvPr>
            <p:ph type="title"/>
          </p:nvPr>
        </p:nvSpPr>
        <p:spPr>
          <a:xfrm>
            <a:off x="1091701" y="758950"/>
            <a:ext cx="5783400" cy="86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Temporary Tables</a:t>
            </a:r>
            <a:endParaRPr sz="1900"/>
          </a:p>
        </p:txBody>
      </p:sp>
      <p:pic>
        <p:nvPicPr>
          <p:cNvPr id="298" name="Google Shape;298;g2078493508c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100" y="305550"/>
            <a:ext cx="2978950" cy="3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078493508c_0_39"/>
          <p:cNvSpPr txBox="1"/>
          <p:nvPr>
            <p:ph idx="1" type="body"/>
          </p:nvPr>
        </p:nvSpPr>
        <p:spPr>
          <a:xfrm>
            <a:off x="704425" y="2480325"/>
            <a:ext cx="8790600" cy="26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Every session has to create the temporary table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Bloats catalog tables like pg_class, pg_attribute and causes </a:t>
            </a:r>
            <a:r>
              <a:rPr lang="en-US"/>
              <a:t>server</a:t>
            </a:r>
            <a:r>
              <a:rPr lang="en-US"/>
              <a:t> performance degradation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Temporary tables spill to disk and causes I/O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7e1a61586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207e1a61586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Temporary Tables - How to detect</a:t>
            </a:r>
            <a:endParaRPr/>
          </a:p>
        </p:txBody>
      </p:sp>
      <p:pic>
        <p:nvPicPr>
          <p:cNvPr id="307" name="Google Shape;307;g207e1a615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69" y="2845650"/>
            <a:ext cx="80200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07e1a61586_0_0"/>
          <p:cNvSpPr txBox="1"/>
          <p:nvPr/>
        </p:nvSpPr>
        <p:spPr>
          <a:xfrm>
            <a:off x="1537600" y="1711350"/>
            <a:ext cx="87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The temporary tables are session specific. Unless the transaction which creates the temporary table commits, it won’t be visible for monitoring.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7e1a61586_0_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207e1a61586_0_9"/>
          <p:cNvSpPr txBox="1"/>
          <p:nvPr>
            <p:ph type="title"/>
          </p:nvPr>
        </p:nvSpPr>
        <p:spPr>
          <a:xfrm>
            <a:off x="1091702" y="758950"/>
            <a:ext cx="2301900" cy="8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Indexes </a:t>
            </a:r>
            <a:endParaRPr/>
          </a:p>
        </p:txBody>
      </p:sp>
      <p:sp>
        <p:nvSpPr>
          <p:cNvPr id="316" name="Google Shape;316;g207e1a61586_0_9"/>
          <p:cNvSpPr txBox="1"/>
          <p:nvPr>
            <p:ph idx="1" type="body"/>
          </p:nvPr>
        </p:nvSpPr>
        <p:spPr>
          <a:xfrm>
            <a:off x="2253150" y="1515400"/>
            <a:ext cx="7685700" cy="211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Every DML Operation need to update indexes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Indexes are WAL logged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Indexes are Cached /Buffered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Indexes Causes more Random I/O on datafile reads and writes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Indexes are to be vacuumed</a:t>
            </a:r>
            <a:endParaRPr/>
          </a:p>
        </p:txBody>
      </p:sp>
      <p:sp>
        <p:nvSpPr>
          <p:cNvPr id="317" name="Google Shape;317;g207e1a61586_0_9"/>
          <p:cNvSpPr txBox="1"/>
          <p:nvPr/>
        </p:nvSpPr>
        <p:spPr>
          <a:xfrm>
            <a:off x="3075850" y="887500"/>
            <a:ext cx="55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 not always great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8" name="Google Shape;318;g207e1a61586_0_9"/>
          <p:cNvSpPr txBox="1"/>
          <p:nvPr/>
        </p:nvSpPr>
        <p:spPr>
          <a:xfrm>
            <a:off x="1579575" y="5516250"/>
            <a:ext cx="64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Indexes penalize the entire system for speeding up particular query.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9" name="Google Shape;319;g207e1a61586_0_9"/>
          <p:cNvSpPr txBox="1"/>
          <p:nvPr/>
        </p:nvSpPr>
        <p:spPr>
          <a:xfrm>
            <a:off x="1579575" y="5916450"/>
            <a:ext cx="61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Sequential Scans are not bad always.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0" name="Google Shape;320;g207e1a6158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025" y="3373125"/>
            <a:ext cx="61893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7e1a61586_0_2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g207e1a61586_0_28"/>
          <p:cNvSpPr txBox="1"/>
          <p:nvPr>
            <p:ph type="title"/>
          </p:nvPr>
        </p:nvSpPr>
        <p:spPr>
          <a:xfrm>
            <a:off x="710702" y="2255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Indexes</a:t>
            </a:r>
            <a:endParaRPr/>
          </a:p>
        </p:txBody>
      </p:sp>
      <p:sp>
        <p:nvSpPr>
          <p:cNvPr id="328" name="Google Shape;328;g207e1a61586_0_28"/>
          <p:cNvSpPr txBox="1"/>
          <p:nvPr>
            <p:ph idx="1" type="body"/>
          </p:nvPr>
        </p:nvSpPr>
        <p:spPr>
          <a:xfrm>
            <a:off x="1924400" y="840700"/>
            <a:ext cx="9711000" cy="19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idx_scan column  of pg_stat_user_indexes  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/>
              <a:t>pgexperts /pgx_scripts: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https://github.com/pgexperts/pgx_scripts/blob/master/indexes/unused_indexes.sql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Never</a:t>
            </a:r>
            <a:r>
              <a:rPr lang="en-US" sz="1600"/>
              <a:t> Used, Low Scans, But high writes, Seldom used large indexes</a:t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pg_gather: https://github.com/jobinau/pg_gather</a:t>
            </a:r>
            <a:endParaRPr sz="1800"/>
          </a:p>
        </p:txBody>
      </p:sp>
      <p:pic>
        <p:nvPicPr>
          <p:cNvPr id="329" name="Google Shape;329;g207e1a6158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249" y="2875000"/>
            <a:ext cx="7334004" cy="27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07e1a61586_0_28"/>
          <p:cNvSpPr txBox="1"/>
          <p:nvPr/>
        </p:nvSpPr>
        <p:spPr>
          <a:xfrm>
            <a:off x="1230775" y="5842150"/>
            <a:ext cx="70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* PG 16 comes with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last_idx_scan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column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7e1a61586_0_2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207e1a61586_0_20"/>
          <p:cNvSpPr txBox="1"/>
          <p:nvPr>
            <p:ph type="title"/>
          </p:nvPr>
        </p:nvSpPr>
        <p:spPr>
          <a:xfrm>
            <a:off x="888000" y="758950"/>
            <a:ext cx="29628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Foreign Keys</a:t>
            </a:r>
            <a:endParaRPr/>
          </a:p>
        </p:txBody>
      </p:sp>
      <p:sp>
        <p:nvSpPr>
          <p:cNvPr id="338" name="Google Shape;338;g207e1a61586_0_20"/>
          <p:cNvSpPr txBox="1"/>
          <p:nvPr>
            <p:ph idx="1" type="body"/>
          </p:nvPr>
        </p:nvSpPr>
        <p:spPr>
          <a:xfrm>
            <a:off x="1268125" y="1707150"/>
            <a:ext cx="6512700" cy="199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Assess the use of FKs.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Fix application logic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NOT NULL </a:t>
            </a:r>
            <a:r>
              <a:rPr lang="en-US"/>
              <a:t>column</a:t>
            </a:r>
            <a:r>
              <a:rPr lang="en-US"/>
              <a:t> with right data type is good enough.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are living in a world with NoSQL</a:t>
            </a:r>
            <a:endParaRPr/>
          </a:p>
        </p:txBody>
      </p:sp>
      <p:sp>
        <p:nvSpPr>
          <p:cNvPr id="339" name="Google Shape;339;g207e1a61586_0_20"/>
          <p:cNvSpPr txBox="1"/>
          <p:nvPr>
            <p:ph type="title"/>
          </p:nvPr>
        </p:nvSpPr>
        <p:spPr>
          <a:xfrm>
            <a:off x="4065075" y="777750"/>
            <a:ext cx="41451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Checks are costly</a:t>
            </a:r>
            <a:endParaRPr sz="2700"/>
          </a:p>
        </p:txBody>
      </p:sp>
      <p:pic>
        <p:nvPicPr>
          <p:cNvPr id="340" name="Google Shape;340;g207e1a6158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175" y="394350"/>
            <a:ext cx="3708851" cy="33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07e1a61586_0_20"/>
          <p:cNvSpPr txBox="1"/>
          <p:nvPr/>
        </p:nvSpPr>
        <p:spPr>
          <a:xfrm>
            <a:off x="1368375" y="4165150"/>
            <a:ext cx="585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INSERT INTO child (childid,parentid)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SELECT C1 , parentid FROM parent WHERE parentid=P1;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7fa7011f2_0_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207fa7011f2_0_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Wait events for tuning</a:t>
            </a:r>
            <a:endParaRPr/>
          </a:p>
        </p:txBody>
      </p:sp>
      <p:pic>
        <p:nvPicPr>
          <p:cNvPr id="349" name="Google Shape;349;g207fa7011f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62" y="1987675"/>
            <a:ext cx="10465774" cy="13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07fa7011f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5" y="2379200"/>
            <a:ext cx="13503252" cy="13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07fa7011f2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0" y="2671050"/>
            <a:ext cx="12191999" cy="1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07fa7011f2_0_3"/>
          <p:cNvSpPr txBox="1"/>
          <p:nvPr/>
        </p:nvSpPr>
        <p:spPr>
          <a:xfrm>
            <a:off x="1221650" y="4311875"/>
            <a:ext cx="6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Move the pg_wal directory to another fast, low latency storage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3" name="Google Shape;353;g207fa7011f2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7025" y="3703925"/>
            <a:ext cx="3154076" cy="31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07fa7011f2_0_3"/>
          <p:cNvSpPr txBox="1"/>
          <p:nvPr/>
        </p:nvSpPr>
        <p:spPr>
          <a:xfrm>
            <a:off x="1461750" y="1537350"/>
            <a:ext cx="70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-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The best way to understand the bottlenecks in the system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7fa7011f2_0_1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g207fa7011f2_0_1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Spreading the I/O</a:t>
            </a:r>
            <a:endParaRPr/>
          </a:p>
        </p:txBody>
      </p:sp>
      <p:sp>
        <p:nvSpPr>
          <p:cNvPr id="362" name="Google Shape;362;g207fa7011f2_0_17"/>
          <p:cNvSpPr txBox="1"/>
          <p:nvPr>
            <p:ph idx="1" type="body"/>
          </p:nvPr>
        </p:nvSpPr>
        <p:spPr>
          <a:xfrm>
            <a:off x="2502200" y="1880550"/>
            <a:ext cx="66816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Dedicated mount for WALs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Dedicated mount for temporary tablespace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Tablespaces.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Unlogged tables.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0883b7b272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g20883b7b27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975" y="814150"/>
            <a:ext cx="6310575" cy="17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0883b7b2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730" y="995775"/>
            <a:ext cx="10760668" cy="209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0883b7b272_0_0"/>
          <p:cNvSpPr txBox="1"/>
          <p:nvPr/>
        </p:nvSpPr>
        <p:spPr>
          <a:xfrm>
            <a:off x="1486200" y="2657100"/>
            <a:ext cx="668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 is available from pg_stat_bgwriter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72" name="Google Shape;372;g20883b7b2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850" y="3357526"/>
            <a:ext cx="8059300" cy="23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0883b7b272_0_0"/>
          <p:cNvSpPr txBox="1"/>
          <p:nvPr>
            <p:ph type="title"/>
          </p:nvPr>
        </p:nvSpPr>
        <p:spPr>
          <a:xfrm>
            <a:off x="1162840" y="265378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Dirty Page Writes</a:t>
            </a:r>
            <a:endParaRPr/>
          </a:p>
        </p:txBody>
      </p:sp>
      <p:pic>
        <p:nvPicPr>
          <p:cNvPr id="374" name="Google Shape;374;g20883b7b27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0" y="1476000"/>
            <a:ext cx="62388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883b7b272_0_1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g20883b7b272_0_1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DataFileRead</a:t>
            </a:r>
            <a:endParaRPr/>
          </a:p>
        </p:txBody>
      </p:sp>
      <p:pic>
        <p:nvPicPr>
          <p:cNvPr id="382" name="Google Shape;382;g20883b7b27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0" y="1930150"/>
            <a:ext cx="11799599" cy="22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0883b7b272_0_13"/>
          <p:cNvSpPr txBox="1"/>
          <p:nvPr/>
        </p:nvSpPr>
        <p:spPr>
          <a:xfrm>
            <a:off x="1486200" y="5032200"/>
            <a:ext cx="868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Implementation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of data retention policies (Archive and Purge)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Partition the big tables tables.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Remove Unused / Seldom used indexes.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84" name="Google Shape;384;g20883b7b27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47478"/>
            <a:ext cx="11887204" cy="26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0883b7b272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275" y="2529145"/>
            <a:ext cx="8339656" cy="214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e712c7119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g20e712c7119_0_0"/>
          <p:cNvSpPr txBox="1"/>
          <p:nvPr>
            <p:ph type="title"/>
          </p:nvPr>
        </p:nvSpPr>
        <p:spPr>
          <a:xfrm>
            <a:off x="1091701" y="758950"/>
            <a:ext cx="5130300" cy="82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Poor Architecture</a:t>
            </a:r>
            <a:endParaRPr/>
          </a:p>
        </p:txBody>
      </p:sp>
      <p:pic>
        <p:nvPicPr>
          <p:cNvPr id="393" name="Google Shape;393;g20e712c711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90700"/>
            <a:ext cx="11887200" cy="798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0e712c7119_0_0"/>
          <p:cNvSpPr txBox="1"/>
          <p:nvPr/>
        </p:nvSpPr>
        <p:spPr>
          <a:xfrm>
            <a:off x="452575" y="1684250"/>
            <a:ext cx="5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Transaction Management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95" name="Google Shape;395;g20e712c711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00" y="3948298"/>
            <a:ext cx="106203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0e712c7119_0_0"/>
          <p:cNvSpPr txBox="1"/>
          <p:nvPr/>
        </p:nvSpPr>
        <p:spPr>
          <a:xfrm>
            <a:off x="646100" y="3546925"/>
            <a:ext cx="4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Temporary file generation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97" name="Google Shape;397;g20e712c711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595998"/>
            <a:ext cx="112680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e8f8627a6_0_12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g20e8f8627a6_0_124"/>
          <p:cNvSpPr txBox="1"/>
          <p:nvPr/>
        </p:nvSpPr>
        <p:spPr>
          <a:xfrm>
            <a:off x="2594125" y="1214700"/>
            <a:ext cx="826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Representing Real world cases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Common mistakes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Most Frequent troubles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g20e8f8627a6_0_124"/>
          <p:cNvSpPr txBox="1"/>
          <p:nvPr/>
        </p:nvSpPr>
        <p:spPr>
          <a:xfrm>
            <a:off x="2576250" y="2613300"/>
            <a:ext cx="7039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Performance and Stability issues at Database Server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Host machine configuration &amp; performance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PostgreSQL performance and stability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Right sizing and get maximum out of investments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Design &amp; Development practices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not covered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SQL tuning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e8f8627a6_0_4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20e8f8627a6_0_4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Contention / Blockings</a:t>
            </a:r>
            <a:endParaRPr/>
          </a:p>
        </p:txBody>
      </p:sp>
      <p:pic>
        <p:nvPicPr>
          <p:cNvPr id="405" name="Google Shape;405;g20e8f8627a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0" y="2255090"/>
            <a:ext cx="11887198" cy="360446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0e8f8627a6_0_45"/>
          <p:cNvSpPr txBox="1"/>
          <p:nvPr/>
        </p:nvSpPr>
        <p:spPr>
          <a:xfrm>
            <a:off x="821475" y="1644050"/>
            <a:ext cx="77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Blockings can form long chains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e712c7119_0_1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20e712c7119_0_1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Problems</a:t>
            </a:r>
            <a:endParaRPr/>
          </a:p>
        </p:txBody>
      </p:sp>
      <p:pic>
        <p:nvPicPr>
          <p:cNvPr id="414" name="Google Shape;414;g20e712c711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00" y="1907528"/>
            <a:ext cx="5610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0e712c7119_0_16"/>
          <p:cNvSpPr txBox="1"/>
          <p:nvPr/>
        </p:nvSpPr>
        <p:spPr>
          <a:xfrm>
            <a:off x="1606250" y="2964625"/>
            <a:ext cx="710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PostgreSQL default settings are not great for heavy workload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max_wal_size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min_wal_size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checkpoint_timeout = 900 -1800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16" name="Google Shape;416;g20e712c7119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675" y="4405800"/>
            <a:ext cx="64579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e712c7119_0_2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g20e712c7119_0_2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Problems</a:t>
            </a:r>
            <a:endParaRPr/>
          </a:p>
        </p:txBody>
      </p:sp>
      <p:pic>
        <p:nvPicPr>
          <p:cNvPr id="424" name="Google Shape;424;g20e712c711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850" y="1621753"/>
            <a:ext cx="679132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0e712c7119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613" y="4006828"/>
            <a:ext cx="83058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e8f8627a6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20e8f8627a6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updates</a:t>
            </a:r>
            <a:endParaRPr/>
          </a:p>
        </p:txBody>
      </p:sp>
      <p:sp>
        <p:nvSpPr>
          <p:cNvPr id="433" name="Google Shape;433;g20e8f8627a6_0_0"/>
          <p:cNvSpPr txBox="1"/>
          <p:nvPr>
            <p:ph idx="1" type="body"/>
          </p:nvPr>
        </p:nvSpPr>
        <p:spPr>
          <a:xfrm>
            <a:off x="2037050" y="1880550"/>
            <a:ext cx="7789200" cy="12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Heap Only Tuple Updates are cheap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It can prevent write amplification.</a:t>
            </a:r>
            <a:endParaRPr/>
          </a:p>
        </p:txBody>
      </p:sp>
      <p:pic>
        <p:nvPicPr>
          <p:cNvPr id="434" name="Google Shape;434;g20e8f8627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450" y="3276150"/>
            <a:ext cx="31242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0e8f8627a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150" y="3276150"/>
            <a:ext cx="3124200" cy="191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g20e8f8627a6_0_0"/>
          <p:cNvCxnSpPr/>
          <p:nvPr/>
        </p:nvCxnSpPr>
        <p:spPr>
          <a:xfrm>
            <a:off x="1928175" y="4768550"/>
            <a:ext cx="24432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20e8f8627a6_0_0"/>
          <p:cNvCxnSpPr/>
          <p:nvPr/>
        </p:nvCxnSpPr>
        <p:spPr>
          <a:xfrm>
            <a:off x="1928175" y="4997150"/>
            <a:ext cx="24432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20e8f8627a6_0_0"/>
          <p:cNvCxnSpPr/>
          <p:nvPr/>
        </p:nvCxnSpPr>
        <p:spPr>
          <a:xfrm>
            <a:off x="6867825" y="4780850"/>
            <a:ext cx="24432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20e8f8627a6_0_0"/>
          <p:cNvCxnSpPr/>
          <p:nvPr/>
        </p:nvCxnSpPr>
        <p:spPr>
          <a:xfrm>
            <a:off x="6867825" y="5009450"/>
            <a:ext cx="24432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e712c7119_0_3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g20e712c7119_0_39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DBAs</a:t>
            </a:r>
            <a:endParaRPr/>
          </a:p>
        </p:txBody>
      </p:sp>
      <p:sp>
        <p:nvSpPr>
          <p:cNvPr id="447" name="Google Shape;447;g20e712c7119_0_39"/>
          <p:cNvSpPr txBox="1"/>
          <p:nvPr>
            <p:ph idx="1" type="body"/>
          </p:nvPr>
        </p:nvSpPr>
        <p:spPr>
          <a:xfrm>
            <a:off x="1715200" y="1880550"/>
            <a:ext cx="8777100" cy="268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Good DBAs influence the design and quality of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Example :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Temp usage (temp_file_limit)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idle in transaction (idle_in_transaction_session_timeout)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Benchmarking - measuring the performance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Measuring the Availability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Identification of wastage, potential problems, bottlenecks.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Operations vs Dev mindset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Analyzing PostgreSQL logs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e8f8627a6_0_2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20e8f8627a6_0_2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Crashes</a:t>
            </a:r>
            <a:endParaRPr/>
          </a:p>
        </p:txBody>
      </p:sp>
      <p:pic>
        <p:nvPicPr>
          <p:cNvPr id="455" name="Google Shape;455;g20e8f8627a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850" y="2184950"/>
            <a:ext cx="76962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0e8f8627a6_0_3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20e8f8627a6_0_3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level tuning</a:t>
            </a:r>
            <a:endParaRPr/>
          </a:p>
        </p:txBody>
      </p:sp>
      <p:pic>
        <p:nvPicPr>
          <p:cNvPr id="463" name="Google Shape;463;g20e8f8627a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700" y="2376491"/>
            <a:ext cx="92202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e8f8627a6_0_6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g20e8f8627a6_0_6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Replication</a:t>
            </a:r>
            <a:endParaRPr/>
          </a:p>
        </p:txBody>
      </p:sp>
      <p:pic>
        <p:nvPicPr>
          <p:cNvPr id="471" name="Google Shape;471;g20e8f8627a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0" y="2307728"/>
            <a:ext cx="11887200" cy="134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e8f8627a6_0_7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g20e8f8627a6_0_7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Failing WAL archiving</a:t>
            </a:r>
            <a:endParaRPr/>
          </a:p>
        </p:txBody>
      </p:sp>
      <p:pic>
        <p:nvPicPr>
          <p:cNvPr id="479" name="Google Shape;479;g20e8f8627a6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00" y="2080953"/>
            <a:ext cx="11887199" cy="189748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0e8f8627a6_0_74"/>
          <p:cNvSpPr txBox="1"/>
          <p:nvPr/>
        </p:nvSpPr>
        <p:spPr>
          <a:xfrm>
            <a:off x="1091700" y="4071800"/>
            <a:ext cx="89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Information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from pg_stat_archiver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81" name="Google Shape;481;g20e8f8627a6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00" y="4565350"/>
            <a:ext cx="7583429" cy="20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e8f8627a6_0_5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g20e8f8627a6_0_5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Abandoned replication slots</a:t>
            </a:r>
            <a:endParaRPr/>
          </a:p>
        </p:txBody>
      </p:sp>
      <p:pic>
        <p:nvPicPr>
          <p:cNvPr id="489" name="Google Shape;489;g20e8f8627a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00" y="2439603"/>
            <a:ext cx="84486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0e8f8627a6_0_56"/>
          <p:cNvSpPr txBox="1"/>
          <p:nvPr/>
        </p:nvSpPr>
        <p:spPr>
          <a:xfrm>
            <a:off x="1661850" y="1802300"/>
            <a:ext cx="85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max_slot_wal_keep_size gives protection from outages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1" name="Google Shape;491;g20e8f8627a6_0_56"/>
          <p:cNvSpPr txBox="1"/>
          <p:nvPr/>
        </p:nvSpPr>
        <p:spPr>
          <a:xfrm>
            <a:off x="1715200" y="3644925"/>
            <a:ext cx="71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Information from pg_replication_slots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11e3daee1_0_0"/>
          <p:cNvSpPr/>
          <p:nvPr/>
        </p:nvSpPr>
        <p:spPr>
          <a:xfrm>
            <a:off x="2499975" y="4138475"/>
            <a:ext cx="7643400" cy="104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28663" rotWithShape="0" algn="bl" dir="5400000" dist="552450">
              <a:schemeClr val="lt1">
                <a:alpha val="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f11e3daee1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1f11e3daee1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Sources</a:t>
            </a:r>
            <a:endParaRPr/>
          </a:p>
        </p:txBody>
      </p:sp>
      <p:sp>
        <p:nvSpPr>
          <p:cNvPr id="146" name="Google Shape;146;g1f11e3daee1_0_0"/>
          <p:cNvSpPr txBox="1"/>
          <p:nvPr>
            <p:ph idx="1" type="body"/>
          </p:nvPr>
        </p:nvSpPr>
        <p:spPr>
          <a:xfrm>
            <a:off x="2686725" y="1880550"/>
            <a:ext cx="7323300" cy="366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Three Sources of Problems 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Host Machine / Infrastructure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PostgreSQL Configuration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Workload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Three sources of Information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Host Machine - Linux tools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PostgreSQL performance statistics and metadata</a:t>
            </a:r>
            <a:endParaRPr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9000"/>
              </a:buClr>
              <a:buSzPts val="2000"/>
              <a:buFont typeface="Poppins"/>
              <a:buChar char="●"/>
            </a:pPr>
            <a:r>
              <a:rPr lang="en-US">
                <a:solidFill>
                  <a:srgbClr val="595959"/>
                </a:solidFill>
              </a:rPr>
              <a:t>PostgreSQL logs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e8f8627a6_0_8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g20e8f8627a6_0_88"/>
          <p:cNvSpPr txBox="1"/>
          <p:nvPr>
            <p:ph type="title"/>
          </p:nvPr>
        </p:nvSpPr>
        <p:spPr>
          <a:xfrm>
            <a:off x="1091702" y="3017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99" name="Google Shape;499;g20e8f8627a6_0_88"/>
          <p:cNvSpPr txBox="1"/>
          <p:nvPr>
            <p:ph idx="1" type="body"/>
          </p:nvPr>
        </p:nvSpPr>
        <p:spPr>
          <a:xfrm>
            <a:off x="1249350" y="1008000"/>
            <a:ext cx="9777600" cy="163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Three sources of Information.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PostgreSQL stats views gives immense information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Correlating the collected information and making a </a:t>
            </a:r>
            <a:r>
              <a:rPr lang="en-US"/>
              <a:t>sense</a:t>
            </a:r>
            <a:r>
              <a:rPr lang="en-US"/>
              <a:t> of it is important.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Tools are handy.</a:t>
            </a:r>
            <a:endParaRPr/>
          </a:p>
        </p:txBody>
      </p:sp>
      <p:sp>
        <p:nvSpPr>
          <p:cNvPr id="500" name="Google Shape;500;g20e8f8627a6_0_88"/>
          <p:cNvSpPr txBox="1"/>
          <p:nvPr/>
        </p:nvSpPr>
        <p:spPr>
          <a:xfrm>
            <a:off x="1173150" y="2863550"/>
            <a:ext cx="998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Poppins Medium"/>
                <a:ea typeface="Poppins Medium"/>
                <a:cs typeface="Poppins Medium"/>
                <a:sym typeface="Poppins Medium"/>
              </a:rPr>
              <a:t>pg_gather</a:t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1" name="Google Shape;501;g20e8f8627a6_0_88"/>
          <p:cNvSpPr txBox="1"/>
          <p:nvPr/>
        </p:nvSpPr>
        <p:spPr>
          <a:xfrm>
            <a:off x="1528450" y="3385975"/>
            <a:ext cx="97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1.       Collecting the data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2" name="Google Shape;502;g20e8f8627a6_0_88"/>
          <p:cNvSpPr txBox="1"/>
          <p:nvPr/>
        </p:nvSpPr>
        <p:spPr>
          <a:xfrm>
            <a:off x="2096350" y="3767150"/>
            <a:ext cx="72165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psql -X -f gather.sql &gt; out.txt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g20e8f8627a6_0_88"/>
          <p:cNvSpPr txBox="1"/>
          <p:nvPr/>
        </p:nvSpPr>
        <p:spPr>
          <a:xfrm>
            <a:off x="1528450" y="4224175"/>
            <a:ext cx="97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2.    Importing the data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4" name="Google Shape;504;g20e8f8627a6_0_88"/>
          <p:cNvSpPr txBox="1"/>
          <p:nvPr/>
        </p:nvSpPr>
        <p:spPr>
          <a:xfrm>
            <a:off x="2096350" y="4605350"/>
            <a:ext cx="72165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psql -f gather_schema.sql -f out.txt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g20e8f8627a6_0_88"/>
          <p:cNvSpPr txBox="1"/>
          <p:nvPr/>
        </p:nvSpPr>
        <p:spPr>
          <a:xfrm>
            <a:off x="1528450" y="5062375"/>
            <a:ext cx="97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2.    Preparing report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6" name="Google Shape;506;g20e8f8627a6_0_88"/>
          <p:cNvSpPr txBox="1"/>
          <p:nvPr/>
        </p:nvSpPr>
        <p:spPr>
          <a:xfrm>
            <a:off x="2096350" y="5443550"/>
            <a:ext cx="72165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psql -X -f gather_report.sql &gt; GatherReport.html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e8f8627a6_0_10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g20e8f8627a6_0_10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Links</a:t>
            </a:r>
            <a:endParaRPr/>
          </a:p>
        </p:txBody>
      </p:sp>
      <p:sp>
        <p:nvSpPr>
          <p:cNvPr id="514" name="Google Shape;514;g20e8f8627a6_0_105"/>
          <p:cNvSpPr txBox="1"/>
          <p:nvPr>
            <p:ph idx="1" type="body"/>
          </p:nvPr>
        </p:nvSpPr>
        <p:spPr>
          <a:xfrm>
            <a:off x="874825" y="1880550"/>
            <a:ext cx="109914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pg_gather: </a:t>
            </a:r>
            <a:r>
              <a:rPr lang="en-US"/>
              <a:t>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https://github.com/jobinau/pg_gather</a:t>
            </a:r>
            <a:endParaRPr b="1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PMM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https://www.percona.com/software/database-tools/percona-monitoring-and-management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Percona Toolkit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https://www.percona.com/software/database-tools/percona-toolkit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pg_stat_monitor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https://github.com/percona/pg_stat_monitor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dd3d6a461e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1" name="Google Shape;521;g1dd3d6a461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325" y="0"/>
            <a:ext cx="121920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2"/>
          <p:cNvPicPr preferRelativeResize="0"/>
          <p:nvPr/>
        </p:nvPicPr>
        <p:blipFill rotWithShape="1">
          <a:blip r:embed="rId3">
            <a:alphaModFix/>
          </a:blip>
          <a:srcRect b="0" l="17149" r="0" t="0"/>
          <a:stretch/>
        </p:blipFill>
        <p:spPr>
          <a:xfrm>
            <a:off x="515675" y="5676704"/>
            <a:ext cx="3333775" cy="4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875" y="2497746"/>
            <a:ext cx="4654826" cy="40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"/>
          <p:cNvSpPr txBox="1"/>
          <p:nvPr/>
        </p:nvSpPr>
        <p:spPr>
          <a:xfrm>
            <a:off x="914850" y="817025"/>
            <a:ext cx="7029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  <a:endParaRPr sz="49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9" name="Google Shape;529;p2"/>
          <p:cNvSpPr txBox="1"/>
          <p:nvPr/>
        </p:nvSpPr>
        <p:spPr>
          <a:xfrm>
            <a:off x="1688525" y="2391050"/>
            <a:ext cx="4815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8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3"/>
          <p:cNvSpPr txBox="1"/>
          <p:nvPr>
            <p:ph type="title"/>
          </p:nvPr>
        </p:nvSpPr>
        <p:spPr>
          <a:xfrm>
            <a:off x="1091702" y="7342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Importing slides from another slide deck</a:t>
            </a:r>
            <a:endParaRPr/>
          </a:p>
        </p:txBody>
      </p:sp>
      <p:sp>
        <p:nvSpPr>
          <p:cNvPr id="542" name="Google Shape;542;p3"/>
          <p:cNvSpPr txBox="1"/>
          <p:nvPr>
            <p:ph idx="1" type="body"/>
          </p:nvPr>
        </p:nvSpPr>
        <p:spPr>
          <a:xfrm>
            <a:off x="1791600" y="1660088"/>
            <a:ext cx="8608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When importing another slide or slides to this presentation, please choose the option: </a:t>
            </a:r>
            <a:r>
              <a:rPr b="1" lang="en-US"/>
              <a:t>Match styles in this presentation</a:t>
            </a:r>
            <a:endParaRPr b="1"/>
          </a:p>
        </p:txBody>
      </p:sp>
      <p:pic>
        <p:nvPicPr>
          <p:cNvPr id="543" name="Google Shape;5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0827" y="3585873"/>
            <a:ext cx="4214650" cy="30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"/>
          <p:cNvSpPr/>
          <p:nvPr/>
        </p:nvSpPr>
        <p:spPr>
          <a:xfrm>
            <a:off x="4184125" y="4382200"/>
            <a:ext cx="3924300" cy="618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"/>
          <p:cNvSpPr txBox="1"/>
          <p:nvPr>
            <p:ph idx="4294967295" type="title"/>
          </p:nvPr>
        </p:nvSpPr>
        <p:spPr>
          <a:xfrm>
            <a:off x="1472702" y="5303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Colour/Color Palette </a:t>
            </a:r>
            <a:endParaRPr/>
          </a:p>
        </p:txBody>
      </p:sp>
      <p:sp>
        <p:nvSpPr>
          <p:cNvPr id="551" name="Google Shape;551;p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4"/>
          <p:cNvSpPr/>
          <p:nvPr/>
        </p:nvSpPr>
        <p:spPr>
          <a:xfrm>
            <a:off x="1569400" y="1715500"/>
            <a:ext cx="396000" cy="3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"/>
          <p:cNvSpPr/>
          <p:nvPr/>
        </p:nvSpPr>
        <p:spPr>
          <a:xfrm>
            <a:off x="1569400" y="2255996"/>
            <a:ext cx="3960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"/>
          <p:cNvSpPr/>
          <p:nvPr/>
        </p:nvSpPr>
        <p:spPr>
          <a:xfrm>
            <a:off x="1569400" y="3247317"/>
            <a:ext cx="396000" cy="3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"/>
          <p:cNvSpPr/>
          <p:nvPr/>
        </p:nvSpPr>
        <p:spPr>
          <a:xfrm>
            <a:off x="1569400" y="3787813"/>
            <a:ext cx="396000" cy="36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"/>
          <p:cNvSpPr/>
          <p:nvPr/>
        </p:nvSpPr>
        <p:spPr>
          <a:xfrm>
            <a:off x="1569400" y="4328308"/>
            <a:ext cx="396000" cy="36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"/>
          <p:cNvSpPr/>
          <p:nvPr/>
        </p:nvSpPr>
        <p:spPr>
          <a:xfrm>
            <a:off x="1569400" y="4868804"/>
            <a:ext cx="396000" cy="36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"/>
          <p:cNvSpPr/>
          <p:nvPr/>
        </p:nvSpPr>
        <p:spPr>
          <a:xfrm>
            <a:off x="1569400" y="5409300"/>
            <a:ext cx="396000" cy="36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"/>
          <p:cNvSpPr txBox="1"/>
          <p:nvPr/>
        </p:nvSpPr>
        <p:spPr>
          <a:xfrm>
            <a:off x="2046400" y="16979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#0e1a53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4"/>
          <p:cNvSpPr txBox="1"/>
          <p:nvPr/>
        </p:nvSpPr>
        <p:spPr>
          <a:xfrm>
            <a:off x="2046400" y="2236057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#ff7e1a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4"/>
          <p:cNvSpPr txBox="1"/>
          <p:nvPr/>
        </p:nvSpPr>
        <p:spPr>
          <a:xfrm>
            <a:off x="2046400" y="3236071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#1486ff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p4"/>
          <p:cNvSpPr txBox="1"/>
          <p:nvPr/>
        </p:nvSpPr>
        <p:spPr>
          <a:xfrm>
            <a:off x="2046400" y="3774179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#f0b336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4"/>
          <p:cNvSpPr txBox="1"/>
          <p:nvPr/>
        </p:nvSpPr>
        <p:spPr>
          <a:xfrm>
            <a:off x="2046400" y="4312286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#30d1b2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4"/>
          <p:cNvSpPr txBox="1"/>
          <p:nvPr/>
        </p:nvSpPr>
        <p:spPr>
          <a:xfrm>
            <a:off x="2046400" y="4850393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#a86fef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4"/>
          <p:cNvSpPr txBox="1"/>
          <p:nvPr/>
        </p:nvSpPr>
        <p:spPr>
          <a:xfrm>
            <a:off x="2046400" y="53885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#697793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4"/>
          <p:cNvSpPr/>
          <p:nvPr/>
        </p:nvSpPr>
        <p:spPr>
          <a:xfrm>
            <a:off x="1569400" y="2751658"/>
            <a:ext cx="396000" cy="365100"/>
          </a:xfrm>
          <a:prstGeom prst="rect">
            <a:avLst/>
          </a:prstGeom>
          <a:solidFill>
            <a:srgbClr val="F2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"/>
          <p:cNvSpPr txBox="1"/>
          <p:nvPr/>
        </p:nvSpPr>
        <p:spPr>
          <a:xfrm>
            <a:off x="2039200" y="2774164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#f24500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"/>
          <p:cNvSpPr/>
          <p:nvPr/>
        </p:nvSpPr>
        <p:spPr>
          <a:xfrm>
            <a:off x="3957725" y="1715500"/>
            <a:ext cx="396000" cy="365100"/>
          </a:xfrm>
          <a:prstGeom prst="rect">
            <a:avLst/>
          </a:prstGeom>
          <a:solidFill>
            <a:srgbClr val="5E6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"/>
          <p:cNvSpPr/>
          <p:nvPr/>
        </p:nvSpPr>
        <p:spPr>
          <a:xfrm>
            <a:off x="3957725" y="2255996"/>
            <a:ext cx="396000" cy="365100"/>
          </a:xfrm>
          <a:prstGeom prst="rect">
            <a:avLst/>
          </a:prstGeom>
          <a:solidFill>
            <a:srgbClr val="FFC4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"/>
          <p:cNvSpPr/>
          <p:nvPr/>
        </p:nvSpPr>
        <p:spPr>
          <a:xfrm>
            <a:off x="3957725" y="3247317"/>
            <a:ext cx="396000" cy="365100"/>
          </a:xfrm>
          <a:prstGeom prst="rect">
            <a:avLst/>
          </a:prstGeom>
          <a:solidFill>
            <a:srgbClr val="93C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"/>
          <p:cNvSpPr/>
          <p:nvPr/>
        </p:nvSpPr>
        <p:spPr>
          <a:xfrm>
            <a:off x="3957725" y="3787813"/>
            <a:ext cx="396000" cy="365100"/>
          </a:xfrm>
          <a:prstGeom prst="rect">
            <a:avLst/>
          </a:prstGeom>
          <a:solidFill>
            <a:srgbClr val="F8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"/>
          <p:cNvSpPr/>
          <p:nvPr/>
        </p:nvSpPr>
        <p:spPr>
          <a:xfrm>
            <a:off x="3957725" y="4328308"/>
            <a:ext cx="396000" cy="365100"/>
          </a:xfrm>
          <a:prstGeom prst="rect">
            <a:avLst/>
          </a:prstGeom>
          <a:solidFill>
            <a:srgbClr val="A0EA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"/>
          <p:cNvSpPr/>
          <p:nvPr/>
        </p:nvSpPr>
        <p:spPr>
          <a:xfrm>
            <a:off x="3957725" y="4868804"/>
            <a:ext cx="396000" cy="365100"/>
          </a:xfrm>
          <a:prstGeom prst="rect">
            <a:avLst/>
          </a:prstGeom>
          <a:solidFill>
            <a:srgbClr val="D7B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"/>
          <p:cNvSpPr/>
          <p:nvPr/>
        </p:nvSpPr>
        <p:spPr>
          <a:xfrm>
            <a:off x="3957725" y="5409300"/>
            <a:ext cx="396000" cy="365100"/>
          </a:xfrm>
          <a:prstGeom prst="rect">
            <a:avLst/>
          </a:prstGeom>
          <a:solidFill>
            <a:srgbClr val="BAC0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 txBox="1"/>
          <p:nvPr/>
        </p:nvSpPr>
        <p:spPr>
          <a:xfrm>
            <a:off x="4434725" y="169795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#5e6686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4"/>
          <p:cNvSpPr txBox="1"/>
          <p:nvPr/>
        </p:nvSpPr>
        <p:spPr>
          <a:xfrm>
            <a:off x="4434725" y="2236057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#ffc496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4"/>
          <p:cNvSpPr txBox="1"/>
          <p:nvPr/>
        </p:nvSpPr>
        <p:spPr>
          <a:xfrm>
            <a:off x="4434725" y="3236071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#93c7ff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4"/>
          <p:cNvSpPr txBox="1"/>
          <p:nvPr/>
        </p:nvSpPr>
        <p:spPr>
          <a:xfrm>
            <a:off x="4434725" y="3774179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#f8dca3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"/>
          <p:cNvSpPr txBox="1"/>
          <p:nvPr/>
        </p:nvSpPr>
        <p:spPr>
          <a:xfrm>
            <a:off x="4434725" y="4312275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#a0eadc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"/>
          <p:cNvSpPr txBox="1"/>
          <p:nvPr/>
        </p:nvSpPr>
        <p:spPr>
          <a:xfrm>
            <a:off x="4434725" y="4850393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#d7bdf8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4"/>
          <p:cNvSpPr txBox="1"/>
          <p:nvPr/>
        </p:nvSpPr>
        <p:spPr>
          <a:xfrm>
            <a:off x="4434725" y="53885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#bac0cd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3957725" y="2751658"/>
            <a:ext cx="396000" cy="365100"/>
          </a:xfrm>
          <a:prstGeom prst="rect">
            <a:avLst/>
          </a:prstGeom>
          <a:solidFill>
            <a:srgbClr val="F9A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 txBox="1"/>
          <p:nvPr/>
        </p:nvSpPr>
        <p:spPr>
          <a:xfrm>
            <a:off x="4427525" y="2774175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#f9a98a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0" name="Google Shape;590;p5"/>
          <p:cNvGrpSpPr/>
          <p:nvPr/>
        </p:nvGrpSpPr>
        <p:grpSpPr>
          <a:xfrm>
            <a:off x="8281275" y="483485"/>
            <a:ext cx="3424800" cy="5549091"/>
            <a:chOff x="2762500" y="1030120"/>
            <a:chExt cx="3424800" cy="5310135"/>
          </a:xfrm>
        </p:grpSpPr>
        <p:sp>
          <p:nvSpPr>
            <p:cNvPr id="591" name="Google Shape;591;p5"/>
            <p:cNvSpPr/>
            <p:nvPr/>
          </p:nvSpPr>
          <p:spPr>
            <a:xfrm>
              <a:off x="2762500" y="1030120"/>
              <a:ext cx="3424800" cy="456600"/>
            </a:xfrm>
            <a:prstGeom prst="roundRect">
              <a:avLst>
                <a:gd fmla="val 16667" name="adj"/>
              </a:avLst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 rot="10800000">
              <a:off x="2762500" y="1690555"/>
              <a:ext cx="3424800" cy="4649700"/>
            </a:xfrm>
            <a:prstGeom prst="round2SameRect">
              <a:avLst>
                <a:gd fmla="val 5661" name="adj1"/>
                <a:gd fmla="val 0" name="adj2"/>
              </a:avLst>
            </a:prstGeom>
            <a:solidFill>
              <a:srgbClr val="0E1A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5"/>
          <p:cNvSpPr txBox="1"/>
          <p:nvPr/>
        </p:nvSpPr>
        <p:spPr>
          <a:xfrm>
            <a:off x="8493675" y="444547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2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4" name="Google Shape;594;p5"/>
          <p:cNvSpPr/>
          <p:nvPr/>
        </p:nvSpPr>
        <p:spPr>
          <a:xfrm>
            <a:off x="8281275" y="1101404"/>
            <a:ext cx="3424800" cy="273300"/>
          </a:xfrm>
          <a:prstGeom prst="rect">
            <a:avLst/>
          </a:prstGeom>
          <a:solidFill>
            <a:srgbClr val="F0B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5" name="Google Shape;595;p5"/>
          <p:cNvSpPr/>
          <p:nvPr/>
        </p:nvSpPr>
        <p:spPr>
          <a:xfrm>
            <a:off x="4537300" y="483471"/>
            <a:ext cx="3424800" cy="4770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5"/>
          <p:cNvSpPr/>
          <p:nvPr/>
        </p:nvSpPr>
        <p:spPr>
          <a:xfrm rot="10800000">
            <a:off x="4537300" y="1118550"/>
            <a:ext cx="3424800" cy="4914000"/>
          </a:xfrm>
          <a:prstGeom prst="round2SameRect">
            <a:avLst>
              <a:gd fmla="val 5661" name="adj1"/>
              <a:gd fmla="val 0" name="adj2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5"/>
          <p:cNvSpPr txBox="1"/>
          <p:nvPr/>
        </p:nvSpPr>
        <p:spPr>
          <a:xfrm>
            <a:off x="4749700" y="45253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2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5"/>
          <p:cNvSpPr/>
          <p:nvPr/>
        </p:nvSpPr>
        <p:spPr>
          <a:xfrm>
            <a:off x="4537300" y="1087309"/>
            <a:ext cx="3424800" cy="266700"/>
          </a:xfrm>
          <a:prstGeom prst="rect">
            <a:avLst/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9" name="Google Shape;599;p5"/>
          <p:cNvSpPr/>
          <p:nvPr/>
        </p:nvSpPr>
        <p:spPr>
          <a:xfrm>
            <a:off x="793325" y="483452"/>
            <a:ext cx="3424800" cy="4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p5"/>
          <p:cNvSpPr/>
          <p:nvPr/>
        </p:nvSpPr>
        <p:spPr>
          <a:xfrm rot="10800000">
            <a:off x="793325" y="1104675"/>
            <a:ext cx="3424800" cy="4927800"/>
          </a:xfrm>
          <a:prstGeom prst="round2SameRect">
            <a:avLst>
              <a:gd fmla="val 5661" name="adj1"/>
              <a:gd fmla="val 0" name="adj2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5"/>
          <p:cNvSpPr txBox="1"/>
          <p:nvPr/>
        </p:nvSpPr>
        <p:spPr>
          <a:xfrm>
            <a:off x="2102592" y="132649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2" name="Google Shape;602;p5"/>
          <p:cNvSpPr txBox="1"/>
          <p:nvPr/>
        </p:nvSpPr>
        <p:spPr>
          <a:xfrm>
            <a:off x="974077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5"/>
          <p:cNvSpPr txBox="1"/>
          <p:nvPr/>
        </p:nvSpPr>
        <p:spPr>
          <a:xfrm>
            <a:off x="1005725" y="444548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1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5"/>
          <p:cNvSpPr/>
          <p:nvPr/>
        </p:nvSpPr>
        <p:spPr>
          <a:xfrm>
            <a:off x="793325" y="1101405"/>
            <a:ext cx="3424800" cy="27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p5"/>
          <p:cNvSpPr txBox="1"/>
          <p:nvPr/>
        </p:nvSpPr>
        <p:spPr>
          <a:xfrm>
            <a:off x="4718052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p5"/>
          <p:cNvSpPr txBox="1"/>
          <p:nvPr/>
        </p:nvSpPr>
        <p:spPr>
          <a:xfrm>
            <a:off x="8462027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7"/>
          <p:cNvSpPr/>
          <p:nvPr/>
        </p:nvSpPr>
        <p:spPr>
          <a:xfrm>
            <a:off x="1001300" y="213497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"/>
          <p:cNvSpPr/>
          <p:nvPr/>
        </p:nvSpPr>
        <p:spPr>
          <a:xfrm>
            <a:off x="1075575" y="45156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"/>
          <p:cNvSpPr/>
          <p:nvPr/>
        </p:nvSpPr>
        <p:spPr>
          <a:xfrm>
            <a:off x="8861200" y="213497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"/>
          <p:cNvSpPr/>
          <p:nvPr/>
        </p:nvSpPr>
        <p:spPr>
          <a:xfrm>
            <a:off x="8861200" y="45156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"/>
          <p:cNvSpPr txBox="1"/>
          <p:nvPr/>
        </p:nvSpPr>
        <p:spPr>
          <a:xfrm>
            <a:off x="1205450" y="258227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7"/>
          <p:cNvSpPr txBox="1"/>
          <p:nvPr/>
        </p:nvSpPr>
        <p:spPr>
          <a:xfrm>
            <a:off x="1279725" y="4962900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7"/>
          <p:cNvSpPr txBox="1"/>
          <p:nvPr/>
        </p:nvSpPr>
        <p:spPr>
          <a:xfrm>
            <a:off x="9065350" y="258227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7"/>
          <p:cNvSpPr/>
          <p:nvPr/>
        </p:nvSpPr>
        <p:spPr>
          <a:xfrm>
            <a:off x="4889100" y="254922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"/>
          <p:cNvSpPr/>
          <p:nvPr/>
        </p:nvSpPr>
        <p:spPr>
          <a:xfrm>
            <a:off x="4889100" y="49827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"/>
          <p:cNvSpPr txBox="1"/>
          <p:nvPr/>
        </p:nvSpPr>
        <p:spPr>
          <a:xfrm>
            <a:off x="5093250" y="299652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7"/>
          <p:cNvSpPr txBox="1"/>
          <p:nvPr/>
        </p:nvSpPr>
        <p:spPr>
          <a:xfrm>
            <a:off x="5093250" y="54300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7"/>
          <p:cNvSpPr txBox="1"/>
          <p:nvPr/>
        </p:nvSpPr>
        <p:spPr>
          <a:xfrm>
            <a:off x="9065350" y="4962900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7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626" name="Google Shape;626;p7"/>
          <p:cNvSpPr txBox="1"/>
          <p:nvPr/>
        </p:nvSpPr>
        <p:spPr>
          <a:xfrm>
            <a:off x="1344298" y="1118800"/>
            <a:ext cx="9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18</a:t>
            </a:r>
            <a:endParaRPr b="0" i="0" sz="1800" u="none" cap="none" strike="noStrike">
              <a:solidFill>
                <a:schemeClr val="accent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8"/>
          <p:cNvSpPr txBox="1"/>
          <p:nvPr/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Timeline</a:t>
            </a:r>
            <a:endParaRPr b="0" i="0" sz="3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4" name="Google Shape;634;p8"/>
          <p:cNvSpPr/>
          <p:nvPr/>
        </p:nvSpPr>
        <p:spPr>
          <a:xfrm>
            <a:off x="5986633" y="3200965"/>
            <a:ext cx="2611200" cy="177900"/>
          </a:xfrm>
          <a:prstGeom prst="rect">
            <a:avLst/>
          </a:prstGeom>
          <a:solidFill>
            <a:srgbClr val="30D1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"/>
          <p:cNvSpPr txBox="1"/>
          <p:nvPr/>
        </p:nvSpPr>
        <p:spPr>
          <a:xfrm>
            <a:off x="5259773" y="2698475"/>
            <a:ext cx="14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March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6" name="Google Shape;636;p8"/>
          <p:cNvSpPr/>
          <p:nvPr/>
        </p:nvSpPr>
        <p:spPr>
          <a:xfrm>
            <a:off x="8597698" y="3200965"/>
            <a:ext cx="3132300" cy="177900"/>
          </a:xfrm>
          <a:prstGeom prst="rect">
            <a:avLst/>
          </a:prstGeom>
          <a:solidFill>
            <a:srgbClr val="FF7E1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8"/>
          <p:cNvGrpSpPr/>
          <p:nvPr/>
        </p:nvGrpSpPr>
        <p:grpSpPr>
          <a:xfrm rot="10800000">
            <a:off x="7315014" y="3200955"/>
            <a:ext cx="123197" cy="549086"/>
            <a:chOff x="2984523" y="2563700"/>
            <a:chExt cx="92400" cy="411825"/>
          </a:xfrm>
        </p:grpSpPr>
        <p:cxnSp>
          <p:nvCxnSpPr>
            <p:cNvPr id="638" name="Google Shape;638;p8"/>
            <p:cNvCxnSpPr/>
            <p:nvPr/>
          </p:nvCxnSpPr>
          <p:spPr>
            <a:xfrm>
              <a:off x="3030723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9" name="Google Shape;639;p8"/>
            <p:cNvSpPr/>
            <p:nvPr/>
          </p:nvSpPr>
          <p:spPr>
            <a:xfrm>
              <a:off x="2984523" y="2563700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8"/>
          <p:cNvSpPr txBox="1"/>
          <p:nvPr/>
        </p:nvSpPr>
        <p:spPr>
          <a:xfrm>
            <a:off x="6849825" y="2698475"/>
            <a:ext cx="2929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Mid-March — Mid-April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3375565" y="3200965"/>
            <a:ext cx="2611200" cy="177900"/>
          </a:xfrm>
          <a:prstGeom prst="rect">
            <a:avLst/>
          </a:prstGeom>
          <a:solidFill>
            <a:srgbClr val="F0B33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"/>
          <p:cNvSpPr txBox="1"/>
          <p:nvPr/>
        </p:nvSpPr>
        <p:spPr>
          <a:xfrm>
            <a:off x="2728675" y="2698475"/>
            <a:ext cx="168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February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643" name="Google Shape;643;p8"/>
          <p:cNvCxnSpPr/>
          <p:nvPr/>
        </p:nvCxnSpPr>
        <p:spPr>
          <a:xfrm rot="10800000">
            <a:off x="3421875" y="3219275"/>
            <a:ext cx="1163400" cy="557100"/>
          </a:xfrm>
          <a:prstGeom prst="straightConnector1">
            <a:avLst/>
          </a:prstGeom>
          <a:noFill/>
          <a:ln cap="flat" cmpd="sng" w="38100">
            <a:solidFill>
              <a:srgbClr val="A86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8"/>
          <p:cNvSpPr/>
          <p:nvPr/>
        </p:nvSpPr>
        <p:spPr>
          <a:xfrm>
            <a:off x="764494" y="3200965"/>
            <a:ext cx="2611200" cy="177900"/>
          </a:xfrm>
          <a:prstGeom prst="rect">
            <a:avLst/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"/>
          <p:cNvSpPr txBox="1"/>
          <p:nvPr/>
        </p:nvSpPr>
        <p:spPr>
          <a:xfrm>
            <a:off x="297625" y="2698475"/>
            <a:ext cx="168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January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46" name="Google Shape;646;p8"/>
          <p:cNvGrpSpPr/>
          <p:nvPr/>
        </p:nvGrpSpPr>
        <p:grpSpPr>
          <a:xfrm rot="10800000">
            <a:off x="713480" y="3215455"/>
            <a:ext cx="141596" cy="558189"/>
            <a:chOff x="2063274" y="2556873"/>
            <a:chExt cx="106200" cy="418652"/>
          </a:xfrm>
        </p:grpSpPr>
        <p:cxnSp>
          <p:nvCxnSpPr>
            <p:cNvPr id="647" name="Google Shape;647;p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8" name="Google Shape;648;p8"/>
            <p:cNvSpPr/>
            <p:nvPr/>
          </p:nvSpPr>
          <p:spPr>
            <a:xfrm rot="-4839598">
              <a:off x="2070161" y="2563760"/>
              <a:ext cx="92425" cy="92425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8"/>
          <p:cNvSpPr txBox="1"/>
          <p:nvPr/>
        </p:nvSpPr>
        <p:spPr>
          <a:xfrm>
            <a:off x="-8038" y="3978650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0" name="Google Shape;650;p8"/>
          <p:cNvSpPr txBox="1"/>
          <p:nvPr/>
        </p:nvSpPr>
        <p:spPr>
          <a:xfrm>
            <a:off x="9641250" y="2698475"/>
            <a:ext cx="1858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April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51" name="Google Shape;651;p8"/>
          <p:cNvGrpSpPr/>
          <p:nvPr/>
        </p:nvGrpSpPr>
        <p:grpSpPr>
          <a:xfrm rot="10800000">
            <a:off x="10134414" y="3200955"/>
            <a:ext cx="123197" cy="549086"/>
            <a:chOff x="2984523" y="2563700"/>
            <a:chExt cx="92400" cy="411825"/>
          </a:xfrm>
        </p:grpSpPr>
        <p:cxnSp>
          <p:nvCxnSpPr>
            <p:cNvPr id="652" name="Google Shape;652;p8"/>
            <p:cNvCxnSpPr/>
            <p:nvPr/>
          </p:nvCxnSpPr>
          <p:spPr>
            <a:xfrm>
              <a:off x="3030723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3" name="Google Shape;653;p8"/>
            <p:cNvSpPr/>
            <p:nvPr/>
          </p:nvSpPr>
          <p:spPr>
            <a:xfrm>
              <a:off x="2984523" y="2563700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8"/>
          <p:cNvGrpSpPr/>
          <p:nvPr/>
        </p:nvGrpSpPr>
        <p:grpSpPr>
          <a:xfrm>
            <a:off x="4498719" y="3219339"/>
            <a:ext cx="1403637" cy="590310"/>
            <a:chOff x="-175036" y="2849334"/>
            <a:chExt cx="1062235" cy="453248"/>
          </a:xfrm>
        </p:grpSpPr>
        <p:cxnSp>
          <p:nvCxnSpPr>
            <p:cNvPr id="655" name="Google Shape;655;p8"/>
            <p:cNvCxnSpPr/>
            <p:nvPr/>
          </p:nvCxnSpPr>
          <p:spPr>
            <a:xfrm flipH="1" rot="10800000">
              <a:off x="-97101" y="2849334"/>
              <a:ext cx="984300" cy="4056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6" name="Google Shape;656;p8"/>
            <p:cNvSpPr/>
            <p:nvPr/>
          </p:nvSpPr>
          <p:spPr>
            <a:xfrm rot="10800000">
              <a:off x="-175036" y="3210182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8"/>
          <p:cNvSpPr txBox="1"/>
          <p:nvPr/>
        </p:nvSpPr>
        <p:spPr>
          <a:xfrm>
            <a:off x="3497237" y="401387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8" name="Google Shape;658;p8"/>
          <p:cNvSpPr txBox="1"/>
          <p:nvPr/>
        </p:nvSpPr>
        <p:spPr>
          <a:xfrm>
            <a:off x="6345075" y="399102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9" name="Google Shape;659;p8"/>
          <p:cNvSpPr txBox="1"/>
          <p:nvPr/>
        </p:nvSpPr>
        <p:spPr>
          <a:xfrm>
            <a:off x="9164475" y="401387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11e3daee1_0_1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1f11e3daee1_0_12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 Machine Memory</a:t>
            </a:r>
            <a:endParaRPr/>
          </a:p>
        </p:txBody>
      </p:sp>
      <p:sp>
        <p:nvSpPr>
          <p:cNvPr id="154" name="Google Shape;154;g1f11e3daee1_0_12"/>
          <p:cNvSpPr txBox="1"/>
          <p:nvPr>
            <p:ph idx="1" type="body"/>
          </p:nvPr>
        </p:nvSpPr>
        <p:spPr>
          <a:xfrm>
            <a:off x="872600" y="1813650"/>
            <a:ext cx="10751400" cy="127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Database servers needs lots of RAM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Transparent Huge Pages (THP) </a:t>
            </a:r>
            <a:r>
              <a:rPr b="1" lang="en-US"/>
              <a:t>vs</a:t>
            </a:r>
            <a:r>
              <a:rPr lang="en-US"/>
              <a:t>  Persistent HugeTLBfs - Regular huge pages</a:t>
            </a:r>
            <a:endParaRPr/>
          </a:p>
        </p:txBody>
      </p:sp>
      <p:pic>
        <p:nvPicPr>
          <p:cNvPr id="155" name="Google Shape;155;g1f11e3daee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00" y="3383625"/>
            <a:ext cx="7194448" cy="1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f11e3daee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450" y="3904725"/>
            <a:ext cx="5562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11"/>
          <p:cNvSpPr/>
          <p:nvPr/>
        </p:nvSpPr>
        <p:spPr>
          <a:xfrm>
            <a:off x="7784500" y="1302000"/>
            <a:ext cx="3870000" cy="4245900"/>
          </a:xfrm>
          <a:prstGeom prst="roundRect">
            <a:avLst>
              <a:gd fmla="val 7771" name="adj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1"/>
          <p:cNvSpPr txBox="1"/>
          <p:nvPr/>
        </p:nvSpPr>
        <p:spPr>
          <a:xfrm>
            <a:off x="8185540" y="2095482"/>
            <a:ext cx="33153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24</a:t>
            </a:r>
            <a:endParaRPr b="0" i="0" sz="2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"/>
          <p:cNvSpPr txBox="1"/>
          <p:nvPr/>
        </p:nvSpPr>
        <p:spPr>
          <a:xfrm>
            <a:off x="8185540" y="2816874"/>
            <a:ext cx="33153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16</a:t>
            </a:r>
            <a:endParaRPr b="1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"/>
          <p:cNvSpPr/>
          <p:nvPr/>
        </p:nvSpPr>
        <p:spPr>
          <a:xfrm flipH="1">
            <a:off x="3974094" y="739275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11"/>
          <p:cNvSpPr txBox="1"/>
          <p:nvPr/>
        </p:nvSpPr>
        <p:spPr>
          <a:xfrm>
            <a:off x="4271650" y="1142875"/>
            <a:ext cx="2551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11"/>
          <p:cNvSpPr txBox="1"/>
          <p:nvPr/>
        </p:nvSpPr>
        <p:spPr>
          <a:xfrm>
            <a:off x="4347850" y="1908403"/>
            <a:ext cx="2218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11"/>
          <p:cNvSpPr/>
          <p:nvPr/>
        </p:nvSpPr>
        <p:spPr>
          <a:xfrm rot="10800000">
            <a:off x="857050" y="739160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11"/>
          <p:cNvSpPr/>
          <p:nvPr/>
        </p:nvSpPr>
        <p:spPr>
          <a:xfrm flipH="1">
            <a:off x="857050" y="3498015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1"/>
          <p:cNvSpPr/>
          <p:nvPr/>
        </p:nvSpPr>
        <p:spPr>
          <a:xfrm rot="10800000">
            <a:off x="3974094" y="3497901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1"/>
          <p:cNvSpPr/>
          <p:nvPr/>
        </p:nvSpPr>
        <p:spPr>
          <a:xfrm>
            <a:off x="3523887" y="3024408"/>
            <a:ext cx="762000" cy="816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0B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3663117" y="3173557"/>
            <a:ext cx="483600" cy="518100"/>
          </a:xfrm>
          <a:prstGeom prst="mathPlus">
            <a:avLst>
              <a:gd fmla="val 9900" name="adj1"/>
            </a:avLst>
          </a:prstGeom>
          <a:solidFill>
            <a:srgbClr val="F0B336"/>
          </a:solidFill>
          <a:ln cap="flat" cmpd="sng" w="9525">
            <a:solidFill>
              <a:srgbClr val="F0B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7" name="Google Shape;677;p11"/>
          <p:cNvGrpSpPr/>
          <p:nvPr/>
        </p:nvGrpSpPr>
        <p:grpSpPr>
          <a:xfrm>
            <a:off x="6899648" y="3020529"/>
            <a:ext cx="762000" cy="822900"/>
            <a:chOff x="6671048" y="3020529"/>
            <a:chExt cx="762000" cy="822900"/>
          </a:xfrm>
        </p:grpSpPr>
        <p:sp>
          <p:nvSpPr>
            <p:cNvPr id="678" name="Google Shape;678;p11"/>
            <p:cNvSpPr/>
            <p:nvPr/>
          </p:nvSpPr>
          <p:spPr>
            <a:xfrm>
              <a:off x="6671048" y="3020529"/>
              <a:ext cx="762000" cy="822900"/>
            </a:xfrm>
            <a:prstGeom prst="ellipse">
              <a:avLst/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1"/>
            <p:cNvSpPr txBox="1"/>
            <p:nvPr/>
          </p:nvSpPr>
          <p:spPr>
            <a:xfrm>
              <a:off x="6775275" y="3154951"/>
              <a:ext cx="483600" cy="518100"/>
            </a:xfrm>
            <a:prstGeom prst="rect">
              <a:avLst/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0" name="Google Shape;680;p11"/>
          <p:cNvSpPr txBox="1"/>
          <p:nvPr/>
        </p:nvSpPr>
        <p:spPr>
          <a:xfrm>
            <a:off x="1157451" y="1225800"/>
            <a:ext cx="2429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11"/>
          <p:cNvSpPr txBox="1"/>
          <p:nvPr/>
        </p:nvSpPr>
        <p:spPr>
          <a:xfrm>
            <a:off x="1233650" y="1877866"/>
            <a:ext cx="22185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11"/>
          <p:cNvSpPr txBox="1"/>
          <p:nvPr/>
        </p:nvSpPr>
        <p:spPr>
          <a:xfrm>
            <a:off x="1157451" y="3987438"/>
            <a:ext cx="2429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3" name="Google Shape;683;p11"/>
          <p:cNvSpPr txBox="1"/>
          <p:nvPr/>
        </p:nvSpPr>
        <p:spPr>
          <a:xfrm>
            <a:off x="1233638" y="4836682"/>
            <a:ext cx="22185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4" name="Google Shape;684;p11"/>
          <p:cNvSpPr txBox="1"/>
          <p:nvPr/>
        </p:nvSpPr>
        <p:spPr>
          <a:xfrm>
            <a:off x="4271726" y="3994950"/>
            <a:ext cx="2429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11"/>
          <p:cNvSpPr txBox="1"/>
          <p:nvPr/>
        </p:nvSpPr>
        <p:spPr>
          <a:xfrm>
            <a:off x="4271725" y="4760478"/>
            <a:ext cx="2218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2" name="Google Shape;692;p12"/>
          <p:cNvSpPr/>
          <p:nvPr/>
        </p:nvSpPr>
        <p:spPr>
          <a:xfrm>
            <a:off x="1001300" y="213497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6A8FF"/>
              </a:gs>
              <a:gs pos="100000">
                <a:srgbClr val="0866C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2"/>
          <p:cNvSpPr/>
          <p:nvPr/>
        </p:nvSpPr>
        <p:spPr>
          <a:xfrm>
            <a:off x="1075575" y="45156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DDC5"/>
              </a:gs>
              <a:gs pos="100000">
                <a:srgbClr val="2A97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2"/>
          <p:cNvSpPr/>
          <p:nvPr/>
        </p:nvSpPr>
        <p:spPr>
          <a:xfrm>
            <a:off x="8861200" y="213497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2"/>
          <p:cNvSpPr/>
          <p:nvPr/>
        </p:nvSpPr>
        <p:spPr>
          <a:xfrm>
            <a:off x="8861200" y="45156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CA74"/>
              </a:gs>
              <a:gs pos="100000">
                <a:srgbClr val="CD91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2"/>
          <p:cNvSpPr txBox="1"/>
          <p:nvPr/>
        </p:nvSpPr>
        <p:spPr>
          <a:xfrm>
            <a:off x="1205450" y="258227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7" name="Google Shape;697;p12"/>
          <p:cNvSpPr txBox="1"/>
          <p:nvPr/>
        </p:nvSpPr>
        <p:spPr>
          <a:xfrm>
            <a:off x="1279725" y="4962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8" name="Google Shape;698;p12"/>
          <p:cNvSpPr txBox="1"/>
          <p:nvPr/>
        </p:nvSpPr>
        <p:spPr>
          <a:xfrm>
            <a:off x="9065350" y="258227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9" name="Google Shape;699;p12"/>
          <p:cNvSpPr/>
          <p:nvPr/>
        </p:nvSpPr>
        <p:spPr>
          <a:xfrm>
            <a:off x="4889100" y="254922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ABF6"/>
              </a:gs>
              <a:gs pos="100000">
                <a:srgbClr val="873CE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2"/>
          <p:cNvSpPr/>
          <p:nvPr/>
        </p:nvSpPr>
        <p:spPr>
          <a:xfrm>
            <a:off x="4889100" y="49827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9AAF"/>
              </a:gs>
              <a:gs pos="100000">
                <a:srgbClr val="545B6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2"/>
          <p:cNvSpPr txBox="1"/>
          <p:nvPr/>
        </p:nvSpPr>
        <p:spPr>
          <a:xfrm>
            <a:off x="5093250" y="299652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12"/>
          <p:cNvSpPr txBox="1"/>
          <p:nvPr/>
        </p:nvSpPr>
        <p:spPr>
          <a:xfrm>
            <a:off x="5093250" y="54300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p12"/>
          <p:cNvSpPr txBox="1"/>
          <p:nvPr/>
        </p:nvSpPr>
        <p:spPr>
          <a:xfrm>
            <a:off x="9065350" y="4962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12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705" name="Google Shape;705;p12"/>
          <p:cNvSpPr txBox="1"/>
          <p:nvPr/>
        </p:nvSpPr>
        <p:spPr>
          <a:xfrm>
            <a:off x="1344298" y="1118800"/>
            <a:ext cx="9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18</a:t>
            </a:r>
            <a:endParaRPr b="0" i="0" sz="1800" u="none" cap="none" strike="noStrike">
              <a:solidFill>
                <a:schemeClr val="accent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p13"/>
          <p:cNvSpPr/>
          <p:nvPr/>
        </p:nvSpPr>
        <p:spPr>
          <a:xfrm>
            <a:off x="2727301" y="5240398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7461467" y="5240398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3"/>
          <p:cNvSpPr txBox="1"/>
          <p:nvPr/>
        </p:nvSpPr>
        <p:spPr>
          <a:xfrm>
            <a:off x="2917230" y="5656541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5123575" y="2773596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3"/>
          <p:cNvSpPr txBox="1"/>
          <p:nvPr/>
        </p:nvSpPr>
        <p:spPr>
          <a:xfrm>
            <a:off x="5239350" y="3189738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13"/>
          <p:cNvSpPr txBox="1"/>
          <p:nvPr/>
        </p:nvSpPr>
        <p:spPr>
          <a:xfrm>
            <a:off x="7651396" y="5656541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13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719" name="Google Shape;719;p13"/>
          <p:cNvSpPr/>
          <p:nvPr/>
        </p:nvSpPr>
        <p:spPr>
          <a:xfrm>
            <a:off x="2983650" y="43311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5379925" y="178400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7707800" y="43311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1049425" y="2225275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3"/>
          <p:cNvSpPr txBox="1"/>
          <p:nvPr/>
        </p:nvSpPr>
        <p:spPr>
          <a:xfrm>
            <a:off x="1239354" y="2641418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305775" y="12743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13"/>
          <p:cNvCxnSpPr/>
          <p:nvPr/>
        </p:nvCxnSpPr>
        <p:spPr>
          <a:xfrm>
            <a:off x="2172200" y="1736050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6" name="Google Shape;726;p13"/>
          <p:cNvCxnSpPr/>
          <p:nvPr/>
        </p:nvCxnSpPr>
        <p:spPr>
          <a:xfrm>
            <a:off x="6246475" y="2256000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27" name="Google Shape;727;p13"/>
          <p:cNvGrpSpPr/>
          <p:nvPr/>
        </p:nvGrpSpPr>
        <p:grpSpPr>
          <a:xfrm>
            <a:off x="9407192" y="1278975"/>
            <a:ext cx="2245800" cy="2346575"/>
            <a:chOff x="9407192" y="1278975"/>
            <a:chExt cx="2245800" cy="2346575"/>
          </a:xfrm>
        </p:grpSpPr>
        <p:sp>
          <p:nvSpPr>
            <p:cNvPr id="728" name="Google Shape;728;p13"/>
            <p:cNvSpPr/>
            <p:nvPr/>
          </p:nvSpPr>
          <p:spPr>
            <a:xfrm>
              <a:off x="9407192" y="2220650"/>
              <a:ext cx="2245800" cy="1404900"/>
            </a:xfrm>
            <a:prstGeom prst="roundRect">
              <a:avLst>
                <a:gd fmla="val 16667" name="adj"/>
              </a:avLst>
            </a:prstGeom>
            <a:solidFill>
              <a:srgbClr val="774F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 txBox="1"/>
            <p:nvPr/>
          </p:nvSpPr>
          <p:spPr>
            <a:xfrm>
              <a:off x="9597121" y="2560593"/>
              <a:ext cx="1865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Poppins Normal size 13</a:t>
              </a:r>
              <a:endParaRPr b="0" i="0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9663550" y="1278975"/>
              <a:ext cx="1733100" cy="461700"/>
            </a:xfrm>
            <a:prstGeom prst="roundRect">
              <a:avLst>
                <a:gd fmla="val 16667" name="adj"/>
              </a:avLst>
            </a:prstGeom>
            <a:solidFill>
              <a:srgbClr val="FF7E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1" name="Google Shape;731;p13"/>
            <p:cNvCxnSpPr/>
            <p:nvPr/>
          </p:nvCxnSpPr>
          <p:spPr>
            <a:xfrm>
              <a:off x="10529975" y="1704738"/>
              <a:ext cx="0" cy="581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732" name="Google Shape;732;p13"/>
          <p:cNvCxnSpPr/>
          <p:nvPr/>
        </p:nvCxnSpPr>
        <p:spPr>
          <a:xfrm>
            <a:off x="3829225" y="4785425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3" name="Google Shape;733;p13"/>
          <p:cNvCxnSpPr/>
          <p:nvPr/>
        </p:nvCxnSpPr>
        <p:spPr>
          <a:xfrm>
            <a:off x="8574225" y="4775775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4" name="Google Shape;734;p13"/>
          <p:cNvSpPr txBox="1"/>
          <p:nvPr/>
        </p:nvSpPr>
        <p:spPr>
          <a:xfrm>
            <a:off x="1305775" y="12289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13"/>
          <p:cNvSpPr txBox="1"/>
          <p:nvPr/>
        </p:nvSpPr>
        <p:spPr>
          <a:xfrm>
            <a:off x="5407525" y="17653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9691150" y="12436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3"/>
          <p:cNvSpPr txBox="1"/>
          <p:nvPr/>
        </p:nvSpPr>
        <p:spPr>
          <a:xfrm>
            <a:off x="7735275" y="43004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p13"/>
          <p:cNvSpPr txBox="1"/>
          <p:nvPr/>
        </p:nvSpPr>
        <p:spPr>
          <a:xfrm>
            <a:off x="2990275" y="43004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5" name="Google Shape;745;p14"/>
          <p:cNvSpPr txBox="1"/>
          <p:nvPr>
            <p:ph type="title"/>
          </p:nvPr>
        </p:nvSpPr>
        <p:spPr>
          <a:xfrm>
            <a:off x="507550" y="758950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  <p:sp>
        <p:nvSpPr>
          <p:cNvPr id="746" name="Google Shape;746;p14"/>
          <p:cNvSpPr txBox="1"/>
          <p:nvPr>
            <p:ph idx="1" type="body"/>
          </p:nvPr>
        </p:nvSpPr>
        <p:spPr>
          <a:xfrm>
            <a:off x="2999350" y="1880550"/>
            <a:ext cx="66033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20 - colour </a:t>
            </a:r>
            <a:r>
              <a:rPr lang="en-US">
                <a:solidFill>
                  <a:schemeClr val="dk1"/>
                </a:solidFill>
              </a:rPr>
              <a:t>#oe1a53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p15"/>
          <p:cNvSpPr txBox="1"/>
          <p:nvPr>
            <p:ph type="title"/>
          </p:nvPr>
        </p:nvSpPr>
        <p:spPr>
          <a:xfrm>
            <a:off x="507550" y="758950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  <p:sp>
        <p:nvSpPr>
          <p:cNvPr id="754" name="Google Shape;754;p15"/>
          <p:cNvSpPr txBox="1"/>
          <p:nvPr>
            <p:ph idx="1" type="body"/>
          </p:nvPr>
        </p:nvSpPr>
        <p:spPr>
          <a:xfrm>
            <a:off x="2999350" y="1880550"/>
            <a:ext cx="66033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20 - colour </a:t>
            </a:r>
            <a:r>
              <a:rPr lang="en-US">
                <a:solidFill>
                  <a:schemeClr val="dk1"/>
                </a:solidFill>
              </a:rPr>
              <a:t>#oe1a53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6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Poppins Medium S48</a:t>
            </a:r>
            <a:endParaRPr/>
          </a:p>
        </p:txBody>
      </p:sp>
      <p:sp>
        <p:nvSpPr>
          <p:cNvPr id="761" name="Google Shape;761;p16"/>
          <p:cNvSpPr txBox="1"/>
          <p:nvPr>
            <p:ph idx="1" type="subTitle"/>
          </p:nvPr>
        </p:nvSpPr>
        <p:spPr>
          <a:xfrm>
            <a:off x="5124175" y="42883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7"/>
          <p:cNvSpPr txBox="1"/>
          <p:nvPr>
            <p:ph idx="1" type="body"/>
          </p:nvPr>
        </p:nvSpPr>
        <p:spPr>
          <a:xfrm>
            <a:off x="1188338" y="640050"/>
            <a:ext cx="5041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Title - Poppins Medium size 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Text - Poppins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Normal size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18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1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9" name="Google Shape;769;p17"/>
          <p:cNvSpPr txBox="1"/>
          <p:nvPr>
            <p:ph idx="2" type="body"/>
          </p:nvPr>
        </p:nvSpPr>
        <p:spPr>
          <a:xfrm>
            <a:off x="6552709" y="868650"/>
            <a:ext cx="48693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Title -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 - Poppins Normal size 18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"/>
          <p:cNvSpPr txBox="1"/>
          <p:nvPr>
            <p:ph idx="3" type="subTitle"/>
          </p:nvPr>
        </p:nvSpPr>
        <p:spPr>
          <a:xfrm>
            <a:off x="1501925" y="1947675"/>
            <a:ext cx="4355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Subtitle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76" name="Google Shape;776;p1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7" name="Google Shape;777;p18"/>
          <p:cNvSpPr txBox="1"/>
          <p:nvPr>
            <p:ph idx="1" type="body"/>
          </p:nvPr>
        </p:nvSpPr>
        <p:spPr>
          <a:xfrm>
            <a:off x="1501937" y="276098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</a:rPr>
              <a:t>Text - 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78" name="Google Shape;778;p18"/>
          <p:cNvSpPr txBox="1"/>
          <p:nvPr>
            <p:ph idx="2" type="body"/>
          </p:nvPr>
        </p:nvSpPr>
        <p:spPr>
          <a:xfrm>
            <a:off x="6334888" y="28682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</a:rPr>
              <a:t>Text - 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79" name="Google Shape;779;p18"/>
          <p:cNvSpPr txBox="1"/>
          <p:nvPr>
            <p:ph idx="4" type="subTitle"/>
          </p:nvPr>
        </p:nvSpPr>
        <p:spPr>
          <a:xfrm>
            <a:off x="6334950" y="1947675"/>
            <a:ext cx="4153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Subtitle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80" name="Google Shape;780;p18"/>
          <p:cNvSpPr txBox="1"/>
          <p:nvPr>
            <p:ph idx="4294967295" type="title"/>
          </p:nvPr>
        </p:nvSpPr>
        <p:spPr>
          <a:xfrm>
            <a:off x="482800" y="387575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9"/>
          <p:cNvSpPr txBox="1"/>
          <p:nvPr>
            <p:ph idx="1" type="body"/>
          </p:nvPr>
        </p:nvSpPr>
        <p:spPr>
          <a:xfrm>
            <a:off x="1466727" y="23036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Poppins Medium size 18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/>
              <a:t>Poppins Normal size 18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  <p:sp>
        <p:nvSpPr>
          <p:cNvPr id="787" name="Google Shape;787;p1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p19"/>
          <p:cNvSpPr txBox="1"/>
          <p:nvPr>
            <p:ph idx="1" type="body"/>
          </p:nvPr>
        </p:nvSpPr>
        <p:spPr>
          <a:xfrm>
            <a:off x="6942127" y="23036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Poppins Medium size 18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/>
              <a:t>Poppins Normal size 18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Add title here - Poppins Medium size 34 colour #oe1a53</a:t>
            </a:r>
            <a:endParaRPr/>
          </a:p>
        </p:txBody>
      </p:sp>
      <p:sp>
        <p:nvSpPr>
          <p:cNvPr id="795" name="Google Shape;795;p20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Poppins </a:t>
            </a:r>
            <a:r>
              <a:rPr lang="en-US">
                <a:solidFill>
                  <a:schemeClr val="dk1"/>
                </a:solidFill>
              </a:rPr>
              <a:t>N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ormal size 20 - colour #oe1a53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96" name="Google Shape;796;p2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713e94971_0_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20713e94971_0_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Transparent Huge Pages (THP)</a:t>
            </a:r>
            <a:endParaRPr/>
          </a:p>
        </p:txBody>
      </p:sp>
      <p:sp>
        <p:nvSpPr>
          <p:cNvPr id="164" name="Google Shape;164;g20713e94971_0_3"/>
          <p:cNvSpPr txBox="1"/>
          <p:nvPr>
            <p:ph idx="1" type="body"/>
          </p:nvPr>
        </p:nvSpPr>
        <p:spPr>
          <a:xfrm>
            <a:off x="2467350" y="1840525"/>
            <a:ext cx="7257300" cy="18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THP is bad for database workload</a:t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○"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Causes fragmentation and memory allocation delays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○"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Disable THP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○"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Disabling THP at boot loader is recommended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lang="en-US"/>
              <a:t>Poppins Medium Size 42</a:t>
            </a:r>
            <a:endParaRPr/>
          </a:p>
        </p:txBody>
      </p:sp>
      <p:sp>
        <p:nvSpPr>
          <p:cNvPr id="803" name="Google Shape;803;p21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04" name="Google Shape;804;p21"/>
          <p:cNvSpPr txBox="1"/>
          <p:nvPr>
            <p:ph idx="2" type="subTitle"/>
          </p:nvPr>
        </p:nvSpPr>
        <p:spPr>
          <a:xfrm>
            <a:off x="1129650" y="2859550"/>
            <a:ext cx="99327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-US"/>
              <a:t>Poppins Medium size 30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lang="en-US"/>
              <a:t>Poppins Medium Size 42</a:t>
            </a:r>
            <a:endParaRPr/>
          </a:p>
        </p:txBody>
      </p:sp>
      <p:sp>
        <p:nvSpPr>
          <p:cNvPr id="811" name="Google Shape;811;p22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3"/>
          <p:cNvSpPr txBox="1"/>
          <p:nvPr>
            <p:ph idx="1" type="subTitle"/>
          </p:nvPr>
        </p:nvSpPr>
        <p:spPr>
          <a:xfrm>
            <a:off x="5540050" y="5998325"/>
            <a:ext cx="538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percona.com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7" name="Google Shape;817;p23"/>
          <p:cNvPicPr preferRelativeResize="0"/>
          <p:nvPr/>
        </p:nvPicPr>
        <p:blipFill rotWithShape="1">
          <a:blip r:embed="rId3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3"/>
          <p:cNvSpPr txBox="1"/>
          <p:nvPr/>
        </p:nvSpPr>
        <p:spPr>
          <a:xfrm>
            <a:off x="5540050" y="3399575"/>
            <a:ext cx="496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YOU!</a:t>
            </a:r>
            <a:endParaRPr b="0" i="0" sz="60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713e94971_0_1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20713e94971_0_1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THP impact</a:t>
            </a:r>
            <a:endParaRPr/>
          </a:p>
        </p:txBody>
      </p:sp>
      <p:sp>
        <p:nvSpPr>
          <p:cNvPr id="172" name="Google Shape;172;g20713e94971_0_10"/>
          <p:cNvSpPr txBox="1"/>
          <p:nvPr/>
        </p:nvSpPr>
        <p:spPr>
          <a:xfrm>
            <a:off x="1566250" y="1790775"/>
            <a:ext cx="31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$cat /proc/meminfo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3" name="Google Shape;173;g20713e9497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75" y="963278"/>
            <a:ext cx="3435922" cy="4931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0713e94971_0_10"/>
          <p:cNvSpPr/>
          <p:nvPr/>
        </p:nvSpPr>
        <p:spPr>
          <a:xfrm>
            <a:off x="4674275" y="4832125"/>
            <a:ext cx="4084800" cy="862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0713e94971_0_10"/>
          <p:cNvSpPr/>
          <p:nvPr/>
        </p:nvSpPr>
        <p:spPr>
          <a:xfrm flipH="1" rot="10800000">
            <a:off x="7902525" y="1376875"/>
            <a:ext cx="747000" cy="226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0713e94971_0_10"/>
          <p:cNvSpPr txBox="1"/>
          <p:nvPr/>
        </p:nvSpPr>
        <p:spPr>
          <a:xfrm>
            <a:off x="8836250" y="12900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29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GB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7" name="Google Shape;177;g20713e94971_0_10"/>
          <p:cNvSpPr/>
          <p:nvPr/>
        </p:nvSpPr>
        <p:spPr>
          <a:xfrm flipH="1" rot="10800000">
            <a:off x="7902525" y="3739075"/>
            <a:ext cx="747000" cy="226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713e94971_0_2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20713e94971_0_2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ersistent hugetlb pages</a:t>
            </a:r>
            <a:r>
              <a:rPr lang="en-US"/>
              <a:t> - </a:t>
            </a:r>
            <a:r>
              <a:rPr lang="en-US" sz="2000"/>
              <a:t>Regular huge pages</a:t>
            </a:r>
            <a:endParaRPr sz="2000"/>
          </a:p>
        </p:txBody>
      </p:sp>
      <p:pic>
        <p:nvPicPr>
          <p:cNvPr id="185" name="Google Shape;185;g20713e94971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200" y="1987578"/>
            <a:ext cx="314325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0713e94971_0_25"/>
          <p:cNvSpPr/>
          <p:nvPr/>
        </p:nvSpPr>
        <p:spPr>
          <a:xfrm flipH="1" rot="10800000">
            <a:off x="8435925" y="5339275"/>
            <a:ext cx="747000" cy="226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0713e94971_0_25"/>
          <p:cNvSpPr txBox="1"/>
          <p:nvPr/>
        </p:nvSpPr>
        <p:spPr>
          <a:xfrm>
            <a:off x="9369650" y="5252425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32GB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8" name="Google Shape;188;g20713e94971_0_25"/>
          <p:cNvSpPr/>
          <p:nvPr/>
        </p:nvSpPr>
        <p:spPr>
          <a:xfrm flipH="1" rot="10800000">
            <a:off x="8546450" y="2276950"/>
            <a:ext cx="747000" cy="226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0713e94971_0_25"/>
          <p:cNvSpPr txBox="1"/>
          <p:nvPr/>
        </p:nvSpPr>
        <p:spPr>
          <a:xfrm>
            <a:off x="9352475" y="2190100"/>
            <a:ext cx="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60MB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713e94971_0_4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20713e94971_0_4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 more …</a:t>
            </a:r>
            <a:endParaRPr/>
          </a:p>
        </p:txBody>
      </p:sp>
      <p:sp>
        <p:nvSpPr>
          <p:cNvPr id="197" name="Google Shape;197;g20713e94971_0_44"/>
          <p:cNvSpPr txBox="1"/>
          <p:nvPr>
            <p:ph idx="1" type="body"/>
          </p:nvPr>
        </p:nvSpPr>
        <p:spPr>
          <a:xfrm>
            <a:off x="1232750" y="1621750"/>
            <a:ext cx="7150800" cy="260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CPU &amp; Memory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Reduce swappiness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Storage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Filesystem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EXT4 and XFS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Mount option - noatime, nobarrier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Old partitions to compressed storage - zfs</a:t>
            </a:r>
            <a:endParaRPr/>
          </a:p>
        </p:txBody>
      </p:sp>
      <p:sp>
        <p:nvSpPr>
          <p:cNvPr id="198" name="Google Shape;198;g20713e94971_0_44"/>
          <p:cNvSpPr txBox="1"/>
          <p:nvPr/>
        </p:nvSpPr>
        <p:spPr>
          <a:xfrm>
            <a:off x="8331425" y="1497325"/>
            <a:ext cx="31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9" name="Google Shape;199;g20713e94971_0_44"/>
          <p:cNvSpPr txBox="1"/>
          <p:nvPr/>
        </p:nvSpPr>
        <p:spPr>
          <a:xfrm>
            <a:off x="8758275" y="1564025"/>
            <a:ext cx="28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0" name="Google Shape;200;g20713e94971_0_44"/>
          <p:cNvSpPr txBox="1"/>
          <p:nvPr/>
        </p:nvSpPr>
        <p:spPr>
          <a:xfrm>
            <a:off x="8331425" y="2077600"/>
            <a:ext cx="3134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vmstat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mpstat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iostat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pidstat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df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dmesg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lsblk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1" name="Google Shape;201;g20713e94971_0_44"/>
          <p:cNvSpPr txBox="1"/>
          <p:nvPr/>
        </p:nvSpPr>
        <p:spPr>
          <a:xfrm>
            <a:off x="2075350" y="4605350"/>
            <a:ext cx="768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ppins Medium"/>
                <a:ea typeface="Poppins Medium"/>
                <a:cs typeface="Poppins Medium"/>
                <a:sym typeface="Poppins Medium"/>
              </a:rPr>
              <a:t>Recommends : Percona Toolkit - pt-summary</a:t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cona 2023 Colour Palette">
  <a:themeElements>
    <a:clrScheme name="Percona">
      <a:dk1>
        <a:srgbClr val="0E1A53"/>
      </a:dk1>
      <a:lt1>
        <a:srgbClr val="FFFFFF"/>
      </a:lt1>
      <a:dk2>
        <a:srgbClr val="0E1A53"/>
      </a:dk2>
      <a:lt2>
        <a:srgbClr val="F24500"/>
      </a:lt2>
      <a:accent1>
        <a:srgbClr val="FF7E1A"/>
      </a:accent1>
      <a:accent2>
        <a:srgbClr val="1486FF"/>
      </a:accent2>
      <a:accent3>
        <a:srgbClr val="F0B336"/>
      </a:accent3>
      <a:accent4>
        <a:srgbClr val="30D1B2"/>
      </a:accent4>
      <a:accent5>
        <a:srgbClr val="A86FEF"/>
      </a:accent5>
      <a:accent6>
        <a:srgbClr val="697793"/>
      </a:accent6>
      <a:hlink>
        <a:srgbClr val="0E265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